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Amatic SC"/>
      <p:regular r:id="rId40"/>
      <p:bold r:id="rId41"/>
    </p:embeddedFont>
    <p:embeddedFont>
      <p:font typeface="Playfair Display"/>
      <p:regular r:id="rId42"/>
      <p:bold r:id="rId43"/>
      <p:italic r:id="rId44"/>
      <p:boldItalic r:id="rId45"/>
    </p:embeddedFont>
    <p:embeddedFont>
      <p:font typeface="Source Code Pro"/>
      <p:regular r:id="rId46"/>
      <p:bold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5DBF567-5407-40CC-9E76-AE93E9998727}">
  <a:tblStyle styleId="{E5DBF567-5407-40CC-9E76-AE93E999872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maticSC-regular.fntdata"/><Relationship Id="rId20" Type="http://schemas.openxmlformats.org/officeDocument/2006/relationships/slide" Target="slides/slide14.xml"/><Relationship Id="rId42" Type="http://schemas.openxmlformats.org/officeDocument/2006/relationships/font" Target="fonts/PlayfairDisplay-regular.fntdata"/><Relationship Id="rId41" Type="http://schemas.openxmlformats.org/officeDocument/2006/relationships/font" Target="fonts/AmaticSC-bold.fntdata"/><Relationship Id="rId22" Type="http://schemas.openxmlformats.org/officeDocument/2006/relationships/slide" Target="slides/slide16.xml"/><Relationship Id="rId44" Type="http://schemas.openxmlformats.org/officeDocument/2006/relationships/font" Target="fonts/PlayfairDisplay-italic.fntdata"/><Relationship Id="rId21" Type="http://schemas.openxmlformats.org/officeDocument/2006/relationships/slide" Target="slides/slide15.xml"/><Relationship Id="rId43" Type="http://schemas.openxmlformats.org/officeDocument/2006/relationships/font" Target="fonts/PlayfairDisplay-bold.fntdata"/><Relationship Id="rId24" Type="http://schemas.openxmlformats.org/officeDocument/2006/relationships/slide" Target="slides/slide18.xml"/><Relationship Id="rId46" Type="http://schemas.openxmlformats.org/officeDocument/2006/relationships/font" Target="fonts/SourceCodePro-regular.fntdata"/><Relationship Id="rId23" Type="http://schemas.openxmlformats.org/officeDocument/2006/relationships/slide" Target="slides/slide17.xml"/><Relationship Id="rId45" Type="http://schemas.openxmlformats.org/officeDocument/2006/relationships/font" Target="fonts/PlayfairDispl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47" Type="http://schemas.openxmlformats.org/officeDocument/2006/relationships/font" Target="fonts/SourceCodePro-bold.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gif>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viblo.asia/p/su-khac-nhau-giua-system-testing-va-acceptance-testing-ZnbRlrBQG2Xo"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g467e1bb487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467e1bb487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467e1bb487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467e1bb487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467e1bb487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467e1bb487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vi" sz="1000">
                <a:latin typeface="Source Code Pro"/>
                <a:ea typeface="Source Code Pro"/>
                <a:cs typeface="Source Code Pro"/>
                <a:sym typeface="Source Code Pro"/>
              </a:rPr>
              <a:t>+Nhằm mục đích bao trùm tất cả các đường dẫn qua đơn vị. Đặc biệt chú ý đến điều kiện vòng lặp.</a:t>
            </a:r>
            <a:endParaRPr sz="1000">
              <a:latin typeface="Source Code Pro"/>
              <a:ea typeface="Source Code Pro"/>
              <a:cs typeface="Source Code Pro"/>
              <a:sym typeface="Source Code Pro"/>
            </a:endParaRPr>
          </a:p>
          <a:p>
            <a:pPr indent="0" lvl="0" marL="0" rtl="0" algn="l">
              <a:lnSpc>
                <a:spcPct val="115000"/>
              </a:lnSpc>
              <a:spcBef>
                <a:spcPts val="1600"/>
              </a:spcBef>
              <a:spcAft>
                <a:spcPts val="0"/>
              </a:spcAft>
              <a:buNone/>
            </a:pPr>
            <a:r>
              <a:rPr lang="vi" sz="1000">
                <a:latin typeface="Source Code Pro"/>
                <a:ea typeface="Source Code Pro"/>
                <a:cs typeface="Source Code Pro"/>
                <a:sym typeface="Source Code Pro"/>
              </a:rPr>
              <a:t>+Ngoài các trường hợp viết để xác minh hành vi, viết các trường hợp để đảm bảo hiệu suất của mã,thực hiện kiểm tra đơn vị liên tục và thường xuyên.</a:t>
            </a:r>
            <a:endParaRPr sz="1000">
              <a:latin typeface="Source Code Pro"/>
              <a:ea typeface="Source Code Pro"/>
              <a:cs typeface="Source Code Pro"/>
              <a:sym typeface="Source Code Pro"/>
            </a:endParaRPr>
          </a:p>
          <a:p>
            <a:pPr indent="0" lvl="0" marL="0" rtl="0" algn="l">
              <a:spcBef>
                <a:spcPts val="1600"/>
              </a:spcBef>
              <a:spcAft>
                <a:spcPts val="0"/>
              </a:spcAft>
              <a:buNone/>
            </a:pPr>
            <a:r>
              <a:t/>
            </a:r>
            <a:endParaRPr sz="10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467e1bb487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467e1bb487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467e1bb487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467e1bb487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67e1bb487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67e1bb487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67e1bb487_1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67e1bb487_1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67e1bb487_1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67e1bb487_1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467e1bb487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467e1bb487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467e1bb487_1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467e1bb487_1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457963750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457963750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467fc103b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67fc103b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467fc103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467fc103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457963750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57963750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457963750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457963750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457963750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457963750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457963750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457963750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800" u="sng">
                <a:solidFill>
                  <a:schemeClr val="hlink"/>
                </a:solidFill>
                <a:hlinkClick r:id="rId2"/>
              </a:rPr>
              <a:t>https://viblo.asia/p/su-khac-nhau-giua-system-testing-va-acceptance-testing-ZnbRlrBQG2Xo</a:t>
            </a:r>
            <a:endParaRPr sz="1800"/>
          </a:p>
          <a:p>
            <a:pPr indent="0" lvl="0" marL="0" rtl="0" algn="l">
              <a:spcBef>
                <a:spcPts val="0"/>
              </a:spcBef>
              <a:spcAft>
                <a:spcPts val="0"/>
              </a:spcAft>
              <a:buNone/>
            </a:pPr>
            <a:r>
              <a:t/>
            </a:r>
            <a:endParaRPr sz="18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457963750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457963750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467e1bb487_1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467e1bb487_1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467e1bb487_1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467e1bb487_1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457a40b3e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457a40b3e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467e1bb487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467e1bb487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467e1bb487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467e1bb487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467e1bb487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467e1bb487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467e1bb487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67e1bb487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là phương pháp giải quyết vấn đề</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467e1bb487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467e1bb487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457a40b3e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457a40b3e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467e1bb487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467e1bb487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đòi hỏi tất cả yêu cầu phần mềm phải được xác định rõ ràng</a:t>
            </a:r>
            <a:endParaRPr/>
          </a:p>
          <a:p>
            <a:pPr indent="0" lvl="0" marL="0" rtl="0" algn="l">
              <a:spcBef>
                <a:spcPts val="0"/>
              </a:spcBef>
              <a:spcAft>
                <a:spcPts val="0"/>
              </a:spcAft>
              <a:buNone/>
            </a:pPr>
            <a:r>
              <a:rPr lang="vi"/>
              <a:t>người dùng ko được tham gia trong suốt thời gian cuaur các giai đoạn trung gian từ thiết kế đến kiểm thử</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467e1bb487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467e1bb487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467e1bb487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467e1bb487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67e1bb487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67e1bb487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457963750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457963750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467e1bb48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467e1bb48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v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2.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7.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13"/>
          <p:cNvSpPr txBox="1"/>
          <p:nvPr>
            <p:ph type="title"/>
          </p:nvPr>
        </p:nvSpPr>
        <p:spPr>
          <a:xfrm>
            <a:off x="0" y="125725"/>
            <a:ext cx="9022800" cy="185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vi" sz="5000">
                <a:solidFill>
                  <a:srgbClr val="FF0000"/>
                </a:solidFill>
              </a:rPr>
              <a:t>Chiến lược kiểm thử </a:t>
            </a:r>
            <a:endParaRPr b="0" sz="5000">
              <a:solidFill>
                <a:srgbClr val="FF0000"/>
              </a:solidFill>
            </a:endParaRPr>
          </a:p>
          <a:p>
            <a:pPr indent="0" lvl="0" marL="0" rtl="0" algn="ctr">
              <a:spcBef>
                <a:spcPts val="0"/>
              </a:spcBef>
              <a:spcAft>
                <a:spcPts val="0"/>
              </a:spcAft>
              <a:buNone/>
            </a:pPr>
            <a:r>
              <a:rPr b="0" lang="vi" sz="5000">
                <a:solidFill>
                  <a:srgbClr val="FF0000"/>
                </a:solidFill>
              </a:rPr>
              <a:t>Phần mềm</a:t>
            </a:r>
            <a:endParaRPr b="0" sz="5000">
              <a:solidFill>
                <a:srgbClr val="FF0000"/>
              </a:solidFill>
            </a:endParaRPr>
          </a:p>
          <a:p>
            <a:pPr indent="0" lvl="0" marL="0" rtl="0" algn="ctr">
              <a:spcBef>
                <a:spcPts val="0"/>
              </a:spcBef>
              <a:spcAft>
                <a:spcPts val="0"/>
              </a:spcAft>
              <a:buNone/>
            </a:pPr>
            <a:r>
              <a:t/>
            </a:r>
            <a:endParaRPr b="0" sz="5000">
              <a:solidFill>
                <a:srgbClr val="FF0000"/>
              </a:solidFill>
            </a:endParaRPr>
          </a:p>
        </p:txBody>
      </p:sp>
      <p:sp>
        <p:nvSpPr>
          <p:cNvPr id="57" name="Google Shape;57;p13"/>
          <p:cNvSpPr txBox="1"/>
          <p:nvPr>
            <p:ph idx="1" type="body"/>
          </p:nvPr>
        </p:nvSpPr>
        <p:spPr>
          <a:xfrm>
            <a:off x="311700" y="1859275"/>
            <a:ext cx="8520600" cy="27096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r">
              <a:spcBef>
                <a:spcPts val="0"/>
              </a:spcBef>
              <a:spcAft>
                <a:spcPts val="0"/>
              </a:spcAft>
              <a:buNone/>
            </a:pPr>
            <a:r>
              <a:t/>
            </a:r>
            <a:endParaRPr/>
          </a:p>
          <a:p>
            <a:pPr indent="0" lvl="0" marL="0" rtl="0" algn="r">
              <a:spcBef>
                <a:spcPts val="1600"/>
              </a:spcBef>
              <a:spcAft>
                <a:spcPts val="0"/>
              </a:spcAft>
              <a:buNone/>
            </a:pPr>
            <a:r>
              <a:t/>
            </a:r>
            <a:endParaRPr/>
          </a:p>
          <a:p>
            <a:pPr indent="0" lvl="0" marL="0" rtl="0" algn="ctr">
              <a:spcBef>
                <a:spcPts val="1600"/>
              </a:spcBef>
              <a:spcAft>
                <a:spcPts val="0"/>
              </a:spcAft>
              <a:buNone/>
            </a:pPr>
            <a:r>
              <a:rPr lang="vi" sz="1900"/>
              <a:t> </a:t>
            </a:r>
            <a:r>
              <a:rPr lang="vi" sz="2400">
                <a:solidFill>
                  <a:srgbClr val="FFFF00"/>
                </a:solidFill>
              </a:rPr>
              <a:t>												</a:t>
            </a:r>
            <a:r>
              <a:rPr lang="vi" sz="2400">
                <a:solidFill>
                  <a:schemeClr val="dk1"/>
                </a:solidFill>
              </a:rPr>
              <a:t>Nhóm 17 </a:t>
            </a:r>
            <a:endParaRPr sz="2400">
              <a:solidFill>
                <a:schemeClr val="dk1"/>
              </a:solidFill>
            </a:endParaRPr>
          </a:p>
          <a:p>
            <a:pPr indent="457200" lvl="0" marL="5486400" rtl="0" algn="ctr">
              <a:spcBef>
                <a:spcPts val="1600"/>
              </a:spcBef>
              <a:spcAft>
                <a:spcPts val="0"/>
              </a:spcAft>
              <a:buNone/>
            </a:pPr>
            <a:r>
              <a:rPr lang="vi">
                <a:solidFill>
                  <a:schemeClr val="dk1"/>
                </a:solidFill>
              </a:rPr>
              <a:t>Trần Chí Vĩ</a:t>
            </a:r>
            <a:endParaRPr>
              <a:solidFill>
                <a:schemeClr val="dk1"/>
              </a:solidFill>
            </a:endParaRPr>
          </a:p>
          <a:p>
            <a:pPr indent="457200" lvl="0" marL="5943600" rtl="0" algn="ctr">
              <a:spcBef>
                <a:spcPts val="1600"/>
              </a:spcBef>
              <a:spcAft>
                <a:spcPts val="0"/>
              </a:spcAft>
              <a:buNone/>
            </a:pPr>
            <a:r>
              <a:rPr lang="vi">
                <a:solidFill>
                  <a:schemeClr val="dk1"/>
                </a:solidFill>
              </a:rPr>
              <a:t>Châu Thị Tư</a:t>
            </a:r>
            <a:endParaRPr>
              <a:solidFill>
                <a:schemeClr val="dk1"/>
              </a:solidFill>
            </a:endParaRPr>
          </a:p>
          <a:p>
            <a:pPr indent="0" lvl="0" marL="0" rtl="0" algn="ctr">
              <a:spcBef>
                <a:spcPts val="1600"/>
              </a:spcBef>
              <a:spcAft>
                <a:spcPts val="1600"/>
              </a:spcAft>
              <a:buNone/>
            </a:pPr>
            <a:r>
              <a:t/>
            </a:r>
            <a:endParaRPr sz="2400">
              <a:solidFill>
                <a:srgbClr val="FFFF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thử đơn vị(unit test)</a:t>
            </a:r>
            <a:endParaRPr/>
          </a:p>
          <a:p>
            <a:pPr indent="0" lvl="0" marL="0" rtl="0" algn="l">
              <a:spcBef>
                <a:spcPts val="0"/>
              </a:spcBef>
              <a:spcAft>
                <a:spcPts val="0"/>
              </a:spcAft>
              <a:buNone/>
            </a:pPr>
            <a:r>
              <a:t/>
            </a:r>
            <a:endParaRPr/>
          </a:p>
        </p:txBody>
      </p:sp>
      <p:sp>
        <p:nvSpPr>
          <p:cNvPr id="113" name="Google Shape;113;p22"/>
          <p:cNvSpPr txBox="1"/>
          <p:nvPr>
            <p:ph idx="1" type="body"/>
          </p:nvPr>
        </p:nvSpPr>
        <p:spPr>
          <a:xfrm>
            <a:off x="311700" y="1417800"/>
            <a:ext cx="8520600" cy="352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solidFill>
                  <a:srgbClr val="000000"/>
                </a:solidFill>
                <a:latin typeface="Arial"/>
                <a:ea typeface="Arial"/>
                <a:cs typeface="Arial"/>
                <a:sym typeface="Arial"/>
              </a:rPr>
              <a:t>Lợi  ích mang lại của kiểm thử đơn việc:</a:t>
            </a:r>
            <a:endParaRPr>
              <a:solidFill>
                <a:srgbClr val="000000"/>
              </a:solidFill>
              <a:latin typeface="Arial"/>
              <a:ea typeface="Arial"/>
              <a:cs typeface="Arial"/>
              <a:sym typeface="Arial"/>
            </a:endParaRPr>
          </a:p>
          <a:p>
            <a:pPr indent="0" lvl="0" marL="0" rtl="0" algn="l">
              <a:spcBef>
                <a:spcPts val="1600"/>
              </a:spcBef>
              <a:spcAft>
                <a:spcPts val="0"/>
              </a:spcAft>
              <a:buNone/>
            </a:pPr>
            <a:r>
              <a:rPr lang="vi">
                <a:solidFill>
                  <a:srgbClr val="000000"/>
                </a:solidFill>
                <a:latin typeface="Arial"/>
                <a:ea typeface="Arial"/>
                <a:cs typeface="Arial"/>
                <a:sym typeface="Arial"/>
              </a:rPr>
              <a:t>-Kiểm tra đơn vị làm tăng sự tự tin trong việc thay đổi / bảo trì.</a:t>
            </a:r>
            <a:endParaRPr>
              <a:solidFill>
                <a:srgbClr val="000000"/>
              </a:solidFill>
              <a:latin typeface="Arial"/>
              <a:ea typeface="Arial"/>
              <a:cs typeface="Arial"/>
              <a:sym typeface="Arial"/>
            </a:endParaRPr>
          </a:p>
          <a:p>
            <a:pPr indent="0" lvl="0" marL="0" rtl="0" algn="l">
              <a:spcBef>
                <a:spcPts val="1600"/>
              </a:spcBef>
              <a:spcAft>
                <a:spcPts val="0"/>
              </a:spcAft>
              <a:buNone/>
            </a:pPr>
            <a:r>
              <a:rPr lang="vi">
                <a:solidFill>
                  <a:srgbClr val="000000"/>
                </a:solidFill>
                <a:latin typeface="Arial"/>
                <a:ea typeface="Arial"/>
                <a:cs typeface="Arial"/>
                <a:sym typeface="Arial"/>
              </a:rPr>
              <a:t>-Mã được tái sử dụng nhiều hơ</a:t>
            </a:r>
            <a:r>
              <a:rPr lang="vi">
                <a:solidFill>
                  <a:srgbClr val="000000"/>
                </a:solidFill>
                <a:latin typeface="Arial"/>
                <a:ea typeface="Arial"/>
                <a:cs typeface="Arial"/>
                <a:sym typeface="Arial"/>
              </a:rPr>
              <a:t>n.</a:t>
            </a:r>
            <a:endParaRPr>
              <a:solidFill>
                <a:srgbClr val="000000"/>
              </a:solidFill>
              <a:latin typeface="Arial"/>
              <a:ea typeface="Arial"/>
              <a:cs typeface="Arial"/>
              <a:sym typeface="Arial"/>
            </a:endParaRPr>
          </a:p>
          <a:p>
            <a:pPr indent="0" lvl="0" marL="0" rtl="0" algn="l">
              <a:spcBef>
                <a:spcPts val="1600"/>
              </a:spcBef>
              <a:spcAft>
                <a:spcPts val="0"/>
              </a:spcAft>
              <a:buNone/>
            </a:pPr>
            <a:r>
              <a:rPr lang="vi">
                <a:solidFill>
                  <a:srgbClr val="000000"/>
                </a:solidFill>
                <a:latin typeface="Arial"/>
                <a:ea typeface="Arial"/>
                <a:cs typeface="Arial"/>
                <a:sym typeface="Arial"/>
              </a:rPr>
              <a:t>- Phát triển phần mềm sẽ nhanh hơn.</a:t>
            </a:r>
            <a:endParaRPr>
              <a:solidFill>
                <a:srgbClr val="000000"/>
              </a:solidFill>
              <a:latin typeface="Arial"/>
              <a:ea typeface="Arial"/>
              <a:cs typeface="Arial"/>
              <a:sym typeface="Arial"/>
            </a:endParaRPr>
          </a:p>
          <a:p>
            <a:pPr indent="0" lvl="0" marL="0" rtl="0" algn="l">
              <a:spcBef>
                <a:spcPts val="1600"/>
              </a:spcBef>
              <a:spcAft>
                <a:spcPts val="0"/>
              </a:spcAft>
              <a:buNone/>
            </a:pPr>
            <a:r>
              <a:rPr lang="vi">
                <a:solidFill>
                  <a:srgbClr val="000000"/>
                </a:solidFill>
                <a:latin typeface="Arial"/>
                <a:ea typeface="Arial"/>
                <a:cs typeface="Arial"/>
                <a:sym typeface="Arial"/>
              </a:rPr>
              <a:t>-Chi phí phát hiện lỗi trong đơn vị nhỏ sẽ ít hơn so với mức cao hơn.</a:t>
            </a:r>
            <a:endParaRPr>
              <a:solidFill>
                <a:srgbClr val="000000"/>
              </a:solidFill>
              <a:latin typeface="Arial"/>
              <a:ea typeface="Arial"/>
              <a:cs typeface="Arial"/>
              <a:sym typeface="Arial"/>
            </a:endParaRPr>
          </a:p>
          <a:p>
            <a:pPr indent="0" lvl="0" marL="0" rtl="0" algn="l">
              <a:spcBef>
                <a:spcPts val="1600"/>
              </a:spcBef>
              <a:spcAft>
                <a:spcPts val="0"/>
              </a:spcAft>
              <a:buNone/>
            </a:pPr>
            <a:r>
              <a:rPr lang="vi">
                <a:solidFill>
                  <a:srgbClr val="000000"/>
                </a:solidFill>
                <a:latin typeface="Arial"/>
                <a:ea typeface="Arial"/>
                <a:cs typeface="Arial"/>
                <a:sym typeface="Arial"/>
              </a:rPr>
              <a:t>-Gỡ lỗi sẽ dễ hơn.</a:t>
            </a:r>
            <a:endParaRPr>
              <a:solidFill>
                <a:srgbClr val="000000"/>
              </a:solidFill>
              <a:latin typeface="Arial"/>
              <a:ea typeface="Arial"/>
              <a:cs typeface="Arial"/>
              <a:sym typeface="Arial"/>
            </a:endParaRPr>
          </a:p>
          <a:p>
            <a:pPr indent="0" lvl="0" marL="0" rtl="0" algn="l">
              <a:spcBef>
                <a:spcPts val="1600"/>
              </a:spcBef>
              <a:spcAft>
                <a:spcPts val="0"/>
              </a:spcAft>
              <a:buNone/>
            </a:pPr>
            <a:r>
              <a:rPr lang="vi">
                <a:solidFill>
                  <a:srgbClr val="000000"/>
                </a:solidFill>
                <a:latin typeface="Arial"/>
                <a:ea typeface="Arial"/>
                <a:cs typeface="Arial"/>
                <a:sym typeface="Arial"/>
              </a:rPr>
              <a:t>-Code sẽ đáng tin cậy hơn.</a:t>
            </a:r>
            <a:endParaRPr>
              <a:solidFill>
                <a:srgbClr val="000000"/>
              </a:solidFill>
              <a:latin typeface="Arial"/>
              <a:ea typeface="Arial"/>
              <a:cs typeface="Arial"/>
              <a:sym typeface="Arial"/>
            </a:endParaRPr>
          </a:p>
          <a:p>
            <a:pPr indent="0" lvl="0" marL="0" rtl="0" algn="l">
              <a:spcBef>
                <a:spcPts val="1600"/>
              </a:spcBef>
              <a:spcAft>
                <a:spcPts val="0"/>
              </a:spcAft>
              <a:buNone/>
            </a:pPr>
            <a:r>
              <a:t/>
            </a:r>
            <a:endParaRPr>
              <a:solidFill>
                <a:srgbClr val="000000"/>
              </a:solidFill>
              <a:latin typeface="Arial"/>
              <a:ea typeface="Arial"/>
              <a:cs typeface="Arial"/>
              <a:sym typeface="Arial"/>
            </a:endParaRPr>
          </a:p>
          <a:p>
            <a:pPr indent="0" lvl="0" marL="0" rtl="0" algn="l">
              <a:spcBef>
                <a:spcPts val="1600"/>
              </a:spcBef>
              <a:spcAft>
                <a:spcPts val="1600"/>
              </a:spcAft>
              <a:buNone/>
            </a:pPr>
            <a:r>
              <a:t/>
            </a:r>
            <a:endParaRPr>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thử đơn vị(unit test)</a:t>
            </a:r>
            <a:endParaRPr/>
          </a:p>
          <a:p>
            <a:pPr indent="0" lvl="0" marL="0" rtl="0" algn="l">
              <a:spcBef>
                <a:spcPts val="0"/>
              </a:spcBef>
              <a:spcAft>
                <a:spcPts val="0"/>
              </a:spcAft>
              <a:buNone/>
            </a:pPr>
            <a:r>
              <a:t/>
            </a:r>
            <a:endParaRPr/>
          </a:p>
        </p:txBody>
      </p:sp>
      <p:sp>
        <p:nvSpPr>
          <p:cNvPr id="119" name="Google Shape;119;p23"/>
          <p:cNvSpPr txBox="1"/>
          <p:nvPr>
            <p:ph idx="1" type="body"/>
          </p:nvPr>
        </p:nvSpPr>
        <p:spPr>
          <a:xfrm>
            <a:off x="311700" y="940925"/>
            <a:ext cx="8520600" cy="432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700">
                <a:solidFill>
                  <a:srgbClr val="000000"/>
                </a:solidFill>
              </a:rPr>
              <a:t>C</a:t>
            </a:r>
            <a:r>
              <a:rPr lang="vi" sz="1700">
                <a:solidFill>
                  <a:srgbClr val="000000"/>
                </a:solidFill>
              </a:rPr>
              <a:t>ác giải pháp cho kiểm thử đơn vị:</a:t>
            </a:r>
            <a:endParaRPr sz="1700">
              <a:solidFill>
                <a:srgbClr val="000000"/>
              </a:solidFill>
            </a:endParaRPr>
          </a:p>
          <a:p>
            <a:pPr indent="0" lvl="0" marL="0" rtl="0" algn="l">
              <a:spcBef>
                <a:spcPts val="1600"/>
              </a:spcBef>
              <a:spcAft>
                <a:spcPts val="0"/>
              </a:spcAft>
              <a:buNone/>
            </a:pPr>
            <a:r>
              <a:rPr lang="vi" sz="1700">
                <a:solidFill>
                  <a:srgbClr val="000000"/>
                </a:solidFill>
              </a:rPr>
              <a:t>+Tìm kiếm một tool/framework cho ngôn ngữ lập trình .</a:t>
            </a:r>
            <a:endParaRPr sz="1700">
              <a:solidFill>
                <a:srgbClr val="000000"/>
              </a:solidFill>
            </a:endParaRPr>
          </a:p>
          <a:p>
            <a:pPr indent="0" lvl="0" marL="0" rtl="0" algn="l">
              <a:spcBef>
                <a:spcPts val="1600"/>
              </a:spcBef>
              <a:spcAft>
                <a:spcPts val="0"/>
              </a:spcAft>
              <a:buNone/>
            </a:pPr>
            <a:r>
              <a:rPr lang="vi" sz="1700">
                <a:solidFill>
                  <a:srgbClr val="000000"/>
                </a:solidFill>
              </a:rPr>
              <a:t>+Cô lập môi trường phát triển từ môi trường thử nghiệm.</a:t>
            </a:r>
            <a:endParaRPr sz="1700">
              <a:solidFill>
                <a:srgbClr val="000000"/>
              </a:solidFill>
            </a:endParaRPr>
          </a:p>
          <a:p>
            <a:pPr indent="0" lvl="0" marL="0" rtl="0" algn="l">
              <a:spcBef>
                <a:spcPts val="1600"/>
              </a:spcBef>
              <a:spcAft>
                <a:spcPts val="0"/>
              </a:spcAft>
              <a:buNone/>
            </a:pPr>
            <a:r>
              <a:rPr lang="vi" sz="1700">
                <a:solidFill>
                  <a:srgbClr val="000000"/>
                </a:solidFill>
              </a:rPr>
              <a:t>+Trước khi sửa lỗi, hãy viết một bài kiểm tra cho thấy lỗi.(3)</a:t>
            </a:r>
            <a:endParaRPr sz="1700">
              <a:solidFill>
                <a:srgbClr val="000000"/>
              </a:solidFill>
            </a:endParaRPr>
          </a:p>
          <a:p>
            <a:pPr indent="0" lvl="0" marL="0" rtl="0" algn="l">
              <a:spcBef>
                <a:spcPts val="1600"/>
              </a:spcBef>
              <a:spcAft>
                <a:spcPts val="1600"/>
              </a:spcAft>
              <a:buNone/>
            </a:pPr>
            <a:r>
              <a:t/>
            </a:r>
            <a:endParaRPr sz="17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19"/>
                                        </p:tgtEl>
                                        <p:attrNameLst>
                                          <p:attrName>style.visibility</p:attrName>
                                        </p:attrNameLst>
                                      </p:cBhvr>
                                      <p:to>
                                        <p:strVal val="visible"/>
                                      </p:to>
                                    </p:set>
                                    <p:anim calcmode="lin" valueType="num">
                                      <p:cBhvr additive="base">
                                        <p:cTn dur="1000"/>
                                        <p:tgtEl>
                                          <p:spTgt spid="11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tra tích hợp(Integration Test)</a:t>
            </a:r>
            <a:endParaRPr/>
          </a:p>
          <a:p>
            <a:pPr indent="0" lvl="0" marL="0" rtl="0" algn="l">
              <a:spcBef>
                <a:spcPts val="0"/>
              </a:spcBef>
              <a:spcAft>
                <a:spcPts val="0"/>
              </a:spcAft>
              <a:buNone/>
            </a:pPr>
            <a:r>
              <a:t/>
            </a:r>
            <a:endParaRPr/>
          </a:p>
        </p:txBody>
      </p:sp>
      <p:sp>
        <p:nvSpPr>
          <p:cNvPr id="125" name="Google Shape;125;p2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a:t> 									</a:t>
            </a:r>
            <a:endParaRPr/>
          </a:p>
        </p:txBody>
      </p:sp>
      <p:pic>
        <p:nvPicPr>
          <p:cNvPr id="126" name="Google Shape;126;p24"/>
          <p:cNvPicPr preferRelativeResize="0"/>
          <p:nvPr/>
        </p:nvPicPr>
        <p:blipFill>
          <a:blip r:embed="rId3">
            <a:alphaModFix/>
          </a:blip>
          <a:stretch>
            <a:fillRect/>
          </a:stretch>
        </p:blipFill>
        <p:spPr>
          <a:xfrm>
            <a:off x="566700" y="1228675"/>
            <a:ext cx="3137325" cy="3152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a:t>
            </a:r>
            <a:r>
              <a:rPr lang="vi"/>
              <a:t>iểm tra tích hợp(Integration Test)</a:t>
            </a:r>
            <a:endParaRPr/>
          </a:p>
        </p:txBody>
      </p:sp>
      <p:sp>
        <p:nvSpPr>
          <p:cNvPr id="132" name="Google Shape;132;p25"/>
          <p:cNvSpPr txBox="1"/>
          <p:nvPr>
            <p:ph idx="1" type="body"/>
          </p:nvPr>
        </p:nvSpPr>
        <p:spPr>
          <a:xfrm>
            <a:off x="311700" y="1093850"/>
            <a:ext cx="8520600" cy="3902700"/>
          </a:xfrm>
          <a:prstGeom prst="rect">
            <a:avLst/>
          </a:prstGeom>
        </p:spPr>
        <p:txBody>
          <a:bodyPr anchorCtr="0" anchor="t" bIns="91425" lIns="91425" spcFirstLastPara="1" rIns="91425" wrap="square" tIns="91425">
            <a:noAutofit/>
          </a:bodyPr>
          <a:lstStyle/>
          <a:p>
            <a:pPr indent="0" lvl="0" marL="457200" rtl="0" algn="l">
              <a:spcBef>
                <a:spcPts val="1600"/>
              </a:spcBef>
              <a:spcAft>
                <a:spcPts val="0"/>
              </a:spcAft>
              <a:buNone/>
            </a:pPr>
            <a:r>
              <a:rPr lang="vi" sz="1700">
                <a:solidFill>
                  <a:srgbClr val="000000"/>
                </a:solidFill>
              </a:rPr>
              <a:t>Gồm 2 mục tiêu chính:</a:t>
            </a:r>
            <a:endParaRPr sz="1700">
              <a:solidFill>
                <a:srgbClr val="000000"/>
              </a:solidFill>
            </a:endParaRPr>
          </a:p>
          <a:p>
            <a:pPr indent="0" lvl="0" marL="457200" rtl="0" algn="l">
              <a:spcBef>
                <a:spcPts val="1600"/>
              </a:spcBef>
              <a:spcAft>
                <a:spcPts val="0"/>
              </a:spcAft>
              <a:buNone/>
            </a:pPr>
            <a:r>
              <a:rPr lang="vi" sz="1700">
                <a:solidFill>
                  <a:srgbClr val="000000"/>
                </a:solidFill>
              </a:rPr>
              <a:t>  +Phát hiện lỗi giao tiếp xảy ra giữa các Unit.</a:t>
            </a:r>
            <a:endParaRPr sz="1700">
              <a:solidFill>
                <a:srgbClr val="000000"/>
              </a:solidFill>
            </a:endParaRPr>
          </a:p>
          <a:p>
            <a:pPr indent="0" lvl="0" marL="457200" rtl="0" algn="l">
              <a:spcBef>
                <a:spcPts val="1600"/>
              </a:spcBef>
              <a:spcAft>
                <a:spcPts val="0"/>
              </a:spcAft>
              <a:buNone/>
            </a:pPr>
            <a:r>
              <a:rPr lang="vi" sz="1700">
                <a:solidFill>
                  <a:srgbClr val="000000"/>
                </a:solidFill>
              </a:rPr>
              <a:t>  +Tích hợp các Unit đơn lẻ thành các hệ thống nhỏ    (subsystem) và cuối cùng là nguyên hệ thống hoàn chỉnh (system) chuẩn bị cho kiểm tra ở mức hệ thống (System Test).</a:t>
            </a:r>
            <a:endParaRPr sz="1700">
              <a:solidFill>
                <a:srgbClr val="000000"/>
              </a:solidFill>
            </a:endParaRPr>
          </a:p>
          <a:p>
            <a:pPr indent="0" lvl="0" marL="457200" rtl="0" algn="l">
              <a:spcBef>
                <a:spcPts val="1600"/>
              </a:spcBef>
              <a:spcAft>
                <a:spcPts val="0"/>
              </a:spcAft>
              <a:buNone/>
            </a:pPr>
            <a:r>
              <a:t/>
            </a:r>
            <a:endParaRPr sz="1700">
              <a:solidFill>
                <a:srgbClr val="000000"/>
              </a:solidFill>
            </a:endParaRPr>
          </a:p>
          <a:p>
            <a:pPr indent="0" lvl="0" marL="457200" rtl="0" algn="l">
              <a:spcBef>
                <a:spcPts val="1600"/>
              </a:spcBef>
              <a:spcAft>
                <a:spcPts val="0"/>
              </a:spcAft>
              <a:buNone/>
            </a:pPr>
            <a:r>
              <a:t/>
            </a:r>
            <a:endParaRPr sz="1700">
              <a:solidFill>
                <a:srgbClr val="000000"/>
              </a:solidFill>
            </a:endParaRPr>
          </a:p>
          <a:p>
            <a:pPr indent="0" lvl="0" marL="457200" rtl="0" algn="l">
              <a:spcBef>
                <a:spcPts val="1600"/>
              </a:spcBef>
              <a:spcAft>
                <a:spcPts val="0"/>
              </a:spcAft>
              <a:buNone/>
            </a:pPr>
            <a:r>
              <a:t/>
            </a:r>
            <a:endParaRPr sz="1700">
              <a:solidFill>
                <a:srgbClr val="000000"/>
              </a:solidFill>
            </a:endParaRPr>
          </a:p>
          <a:p>
            <a:pPr indent="0" lvl="0" marL="0" rtl="0" algn="l">
              <a:spcBef>
                <a:spcPts val="700"/>
              </a:spcBef>
              <a:spcAft>
                <a:spcPts val="1600"/>
              </a:spcAft>
              <a:buNone/>
            </a:pPr>
            <a:r>
              <a:t/>
            </a:r>
            <a:endParaRPr sz="17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tra tích hợp(Integration Test)</a:t>
            </a:r>
            <a:endParaRPr/>
          </a:p>
        </p:txBody>
      </p:sp>
      <p:sp>
        <p:nvSpPr>
          <p:cNvPr id="138" name="Google Shape;138;p2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solidFill>
                  <a:srgbClr val="000000"/>
                </a:solidFill>
              </a:rPr>
              <a:t>*Thường được các lập trình viên or ITG (b,w,g)</a:t>
            </a:r>
            <a:endParaRPr>
              <a:solidFill>
                <a:srgbClr val="000000"/>
              </a:solidFill>
            </a:endParaRPr>
          </a:p>
          <a:p>
            <a:pPr indent="0" lvl="0" marL="0" rtl="0" algn="l">
              <a:spcBef>
                <a:spcPts val="1600"/>
              </a:spcBef>
              <a:spcAft>
                <a:spcPts val="0"/>
              </a:spcAft>
              <a:buNone/>
            </a:pPr>
            <a:r>
              <a:rPr lang="vi">
                <a:solidFill>
                  <a:srgbClr val="000000"/>
                </a:solidFill>
              </a:rPr>
              <a:t>Các cách tiếp cận của Kiểm Tra Tích hợp:</a:t>
            </a:r>
            <a:endParaRPr>
              <a:solidFill>
                <a:srgbClr val="000000"/>
              </a:solidFill>
            </a:endParaRPr>
          </a:p>
          <a:p>
            <a:pPr indent="0" lvl="0" marL="0" rtl="0" algn="l">
              <a:spcBef>
                <a:spcPts val="1600"/>
              </a:spcBef>
              <a:spcAft>
                <a:spcPts val="0"/>
              </a:spcAft>
              <a:buNone/>
            </a:pPr>
            <a:r>
              <a:rPr lang="vi">
                <a:solidFill>
                  <a:srgbClr val="000000"/>
                </a:solidFill>
              </a:rPr>
              <a:t> – Bottom up integration.</a:t>
            </a:r>
            <a:endParaRPr>
              <a:solidFill>
                <a:srgbClr val="000000"/>
              </a:solidFill>
            </a:endParaRPr>
          </a:p>
          <a:p>
            <a:pPr indent="0" lvl="0" marL="0" rtl="0" algn="l">
              <a:spcBef>
                <a:spcPts val="1600"/>
              </a:spcBef>
              <a:spcAft>
                <a:spcPts val="0"/>
              </a:spcAft>
              <a:buNone/>
            </a:pPr>
            <a:r>
              <a:rPr lang="vi">
                <a:solidFill>
                  <a:srgbClr val="000000"/>
                </a:solidFill>
              </a:rPr>
              <a:t> – Top down integration.</a:t>
            </a:r>
            <a:endParaRPr>
              <a:solidFill>
                <a:srgbClr val="000000"/>
              </a:solidFill>
            </a:endParaRPr>
          </a:p>
          <a:p>
            <a:pPr indent="0" lvl="0" marL="0" rtl="0" algn="l">
              <a:spcBef>
                <a:spcPts val="1600"/>
              </a:spcBef>
              <a:spcAft>
                <a:spcPts val="0"/>
              </a:spcAft>
              <a:buNone/>
            </a:pPr>
            <a:r>
              <a:rPr lang="vi">
                <a:solidFill>
                  <a:srgbClr val="000000"/>
                </a:solidFill>
              </a:rPr>
              <a:t> </a:t>
            </a:r>
            <a:r>
              <a:rPr lang="vi">
                <a:solidFill>
                  <a:srgbClr val="000000"/>
                </a:solidFill>
              </a:rPr>
              <a:t>– Big bang integration.</a:t>
            </a:r>
            <a:endParaRPr>
              <a:solidFill>
                <a:srgbClr val="000000"/>
              </a:solidFill>
            </a:endParaRPr>
          </a:p>
          <a:p>
            <a:pPr indent="0" lvl="0" marL="0" rtl="0" algn="l">
              <a:spcBef>
                <a:spcPts val="1600"/>
              </a:spcBef>
              <a:spcAft>
                <a:spcPts val="0"/>
              </a:spcAft>
              <a:buNone/>
            </a:pPr>
            <a:r>
              <a:rPr lang="vi">
                <a:solidFill>
                  <a:srgbClr val="000000"/>
                </a:solidFill>
              </a:rPr>
              <a:t> – Sandwich testing. </a:t>
            </a:r>
            <a:endParaRPr>
              <a:solidFill>
                <a:srgbClr val="000000"/>
              </a:solidFill>
            </a:endParaRPr>
          </a:p>
          <a:p>
            <a:pPr indent="0" lvl="0" marL="0" rtl="0" algn="l">
              <a:spcBef>
                <a:spcPts val="1600"/>
              </a:spcBef>
              <a:spcAft>
                <a:spcPts val="1600"/>
              </a:spcAft>
              <a:buNone/>
            </a:pPr>
            <a:r>
              <a:t/>
            </a:r>
            <a:endParaRPr>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
                                            <p:txEl>
                                              <p:pRg end="0" st="0"/>
                                            </p:txEl>
                                          </p:spTgt>
                                        </p:tgtEl>
                                        <p:attrNameLst>
                                          <p:attrName>style.visibility</p:attrName>
                                        </p:attrNameLst>
                                      </p:cBhvr>
                                      <p:to>
                                        <p:strVal val="visible"/>
                                      </p:to>
                                    </p:set>
                                    <p:anim calcmode="lin" valueType="num">
                                      <p:cBhvr additive="base">
                                        <p:cTn dur="1"/>
                                        <p:tgtEl>
                                          <p:spTgt spid="138">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
                                            <p:txEl>
                                              <p:pRg end="1" st="1"/>
                                            </p:txEl>
                                          </p:spTgt>
                                        </p:tgtEl>
                                        <p:attrNameLst>
                                          <p:attrName>style.visibility</p:attrName>
                                        </p:attrNameLst>
                                      </p:cBhvr>
                                      <p:to>
                                        <p:strVal val="visible"/>
                                      </p:to>
                                    </p:set>
                                    <p:anim calcmode="lin" valueType="num">
                                      <p:cBhvr additive="base">
                                        <p:cTn dur="1"/>
                                        <p:tgtEl>
                                          <p:spTgt spid="138">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
                                            <p:txEl>
                                              <p:pRg end="2" st="2"/>
                                            </p:txEl>
                                          </p:spTgt>
                                        </p:tgtEl>
                                        <p:attrNameLst>
                                          <p:attrName>style.visibility</p:attrName>
                                        </p:attrNameLst>
                                      </p:cBhvr>
                                      <p:to>
                                        <p:strVal val="visible"/>
                                      </p:to>
                                    </p:set>
                                    <p:anim calcmode="lin" valueType="num">
                                      <p:cBhvr additive="base">
                                        <p:cTn dur="1"/>
                                        <p:tgtEl>
                                          <p:spTgt spid="138">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
                                            <p:txEl>
                                              <p:pRg end="3" st="3"/>
                                            </p:txEl>
                                          </p:spTgt>
                                        </p:tgtEl>
                                        <p:attrNameLst>
                                          <p:attrName>style.visibility</p:attrName>
                                        </p:attrNameLst>
                                      </p:cBhvr>
                                      <p:to>
                                        <p:strVal val="visible"/>
                                      </p:to>
                                    </p:set>
                                    <p:anim calcmode="lin" valueType="num">
                                      <p:cBhvr additive="base">
                                        <p:cTn dur="1"/>
                                        <p:tgtEl>
                                          <p:spTgt spid="138">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
                                            <p:txEl>
                                              <p:pRg end="4" st="4"/>
                                            </p:txEl>
                                          </p:spTgt>
                                        </p:tgtEl>
                                        <p:attrNameLst>
                                          <p:attrName>style.visibility</p:attrName>
                                        </p:attrNameLst>
                                      </p:cBhvr>
                                      <p:to>
                                        <p:strVal val="visible"/>
                                      </p:to>
                                    </p:set>
                                    <p:anim calcmode="lin" valueType="num">
                                      <p:cBhvr additive="base">
                                        <p:cTn dur="1"/>
                                        <p:tgtEl>
                                          <p:spTgt spid="138">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
                                            <p:txEl>
                                              <p:pRg end="5" st="5"/>
                                            </p:txEl>
                                          </p:spTgt>
                                        </p:tgtEl>
                                        <p:attrNameLst>
                                          <p:attrName>style.visibility</p:attrName>
                                        </p:attrNameLst>
                                      </p:cBhvr>
                                      <p:to>
                                        <p:strVal val="visible"/>
                                      </p:to>
                                    </p:set>
                                    <p:anim calcmode="lin" valueType="num">
                                      <p:cBhvr additive="base">
                                        <p:cTn dur="1"/>
                                        <p:tgtEl>
                                          <p:spTgt spid="138">
                                            <p:txEl>
                                              <p:pRg end="5" st="5"/>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38">
                                            <p:txEl>
                                              <p:pRg end="6" st="6"/>
                                            </p:txEl>
                                          </p:spTgt>
                                        </p:tgtEl>
                                        <p:attrNameLst>
                                          <p:attrName>style.visibility</p:attrName>
                                        </p:attrNameLst>
                                      </p:cBhvr>
                                      <p:to>
                                        <p:strVal val="visible"/>
                                      </p:to>
                                    </p:set>
                                    <p:anim calcmode="lin" valueType="num">
                                      <p:cBhvr additive="base">
                                        <p:cTn dur="1"/>
                                        <p:tgtEl>
                                          <p:spTgt spid="138">
                                            <p:txEl>
                                              <p:pRg end="6" st="6"/>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tra tích hợp(Integration Test)</a:t>
            </a:r>
            <a:endParaRPr/>
          </a:p>
        </p:txBody>
      </p:sp>
      <p:sp>
        <p:nvSpPr>
          <p:cNvPr id="144" name="Google Shape;144;p27"/>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800">
                <a:latin typeface="Arial"/>
                <a:ea typeface="Arial"/>
                <a:cs typeface="Arial"/>
                <a:sym typeface="Arial"/>
              </a:rPr>
              <a:t>Top down integration:</a:t>
            </a:r>
            <a:endParaRPr sz="1800">
              <a:latin typeface="Arial"/>
              <a:ea typeface="Arial"/>
              <a:cs typeface="Arial"/>
              <a:sym typeface="Arial"/>
            </a:endParaRPr>
          </a:p>
          <a:p>
            <a:pPr indent="0" lvl="0" marL="0" rtl="0" algn="l">
              <a:spcBef>
                <a:spcPts val="1600"/>
              </a:spcBef>
              <a:spcAft>
                <a:spcPts val="1600"/>
              </a:spcAft>
              <a:buNone/>
            </a:pPr>
            <a:r>
              <a:t/>
            </a:r>
            <a:endParaRPr sz="1800">
              <a:latin typeface="Arial"/>
              <a:ea typeface="Arial"/>
              <a:cs typeface="Arial"/>
              <a:sym typeface="Arial"/>
            </a:endParaRPr>
          </a:p>
        </p:txBody>
      </p:sp>
      <p:sp>
        <p:nvSpPr>
          <p:cNvPr id="145" name="Google Shape;145;p27"/>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800">
                <a:solidFill>
                  <a:srgbClr val="000000"/>
                </a:solidFill>
                <a:latin typeface="Arial"/>
                <a:ea typeface="Arial"/>
                <a:cs typeface="Arial"/>
                <a:sym typeface="Arial"/>
              </a:rPr>
              <a:t>-Bottom up integration </a:t>
            </a:r>
            <a:endParaRPr sz="1800">
              <a:solidFill>
                <a:srgbClr val="000000"/>
              </a:solidFill>
              <a:latin typeface="Arial"/>
              <a:ea typeface="Arial"/>
              <a:cs typeface="Arial"/>
              <a:sym typeface="Arial"/>
            </a:endParaRPr>
          </a:p>
          <a:p>
            <a:pPr indent="0" lvl="0" marL="0" rtl="0" algn="l">
              <a:spcBef>
                <a:spcPts val="1600"/>
              </a:spcBef>
              <a:spcAft>
                <a:spcPts val="1600"/>
              </a:spcAft>
              <a:buNone/>
            </a:pPr>
            <a:r>
              <a:t/>
            </a:r>
            <a:endParaRPr>
              <a:solidFill>
                <a:srgbClr val="000000"/>
              </a:solidFill>
            </a:endParaRPr>
          </a:p>
        </p:txBody>
      </p:sp>
      <p:pic>
        <p:nvPicPr>
          <p:cNvPr id="146" name="Google Shape;146;p27"/>
          <p:cNvPicPr preferRelativeResize="0"/>
          <p:nvPr/>
        </p:nvPicPr>
        <p:blipFill>
          <a:blip r:embed="rId3">
            <a:alphaModFix/>
          </a:blip>
          <a:stretch>
            <a:fillRect/>
          </a:stretch>
        </p:blipFill>
        <p:spPr>
          <a:xfrm>
            <a:off x="4597925" y="2071339"/>
            <a:ext cx="4399499" cy="2821637"/>
          </a:xfrm>
          <a:prstGeom prst="rect">
            <a:avLst/>
          </a:prstGeom>
          <a:noFill/>
          <a:ln>
            <a:noFill/>
          </a:ln>
        </p:spPr>
      </p:pic>
      <p:pic>
        <p:nvPicPr>
          <p:cNvPr id="147" name="Google Shape;147;p27"/>
          <p:cNvPicPr preferRelativeResize="0"/>
          <p:nvPr/>
        </p:nvPicPr>
        <p:blipFill>
          <a:blip r:embed="rId4">
            <a:alphaModFix/>
          </a:blip>
          <a:stretch>
            <a:fillRect/>
          </a:stretch>
        </p:blipFill>
        <p:spPr>
          <a:xfrm>
            <a:off x="198425" y="2071339"/>
            <a:ext cx="4399500" cy="282163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tra tích hợp(Integration Test)</a:t>
            </a:r>
            <a:endParaRPr/>
          </a:p>
          <a:p>
            <a:pPr indent="0" lvl="0" marL="0" rtl="0" algn="l">
              <a:spcBef>
                <a:spcPts val="0"/>
              </a:spcBef>
              <a:spcAft>
                <a:spcPts val="0"/>
              </a:spcAft>
              <a:buNone/>
            </a:pPr>
            <a:r>
              <a:t/>
            </a:r>
            <a:endParaRPr/>
          </a:p>
        </p:txBody>
      </p:sp>
      <p:sp>
        <p:nvSpPr>
          <p:cNvPr id="153" name="Google Shape;153;p28"/>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54" name="Google Shape;154;p28"/>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aphicFrame>
        <p:nvGraphicFramePr>
          <p:cNvPr id="155" name="Google Shape;155;p28"/>
          <p:cNvGraphicFramePr/>
          <p:nvPr/>
        </p:nvGraphicFramePr>
        <p:xfrm>
          <a:off x="188550" y="1050175"/>
          <a:ext cx="3000000" cy="3000000"/>
        </p:xfrm>
        <a:graphic>
          <a:graphicData uri="http://schemas.openxmlformats.org/drawingml/2006/table">
            <a:tbl>
              <a:tblPr>
                <a:noFill/>
                <a:tableStyleId>{E5DBF567-5407-40CC-9E76-AE93E9998727}</a:tableStyleId>
              </a:tblPr>
              <a:tblGrid>
                <a:gridCol w="807550"/>
                <a:gridCol w="3836300"/>
                <a:gridCol w="4123050"/>
              </a:tblGrid>
              <a:tr h="516450">
                <a:tc>
                  <a:txBody>
                    <a:bodyPr>
                      <a:noAutofit/>
                    </a:bodyPr>
                    <a:lstStyle/>
                    <a:p>
                      <a:pPr indent="0" lvl="0" marL="0" rtl="0" algn="l">
                        <a:spcBef>
                          <a:spcPts val="0"/>
                        </a:spcBef>
                        <a:spcAft>
                          <a:spcPts val="0"/>
                        </a:spcAft>
                        <a:buNone/>
                      </a:pPr>
                      <a:r>
                        <a:rPr lang="vi" sz="2400"/>
                        <a:t>NO</a:t>
                      </a:r>
                      <a:endParaRPr sz="2400"/>
                    </a:p>
                  </a:txBody>
                  <a:tcPr marT="91425" marB="91425" marR="91425" marL="91425"/>
                </a:tc>
                <a:tc>
                  <a:txBody>
                    <a:bodyPr>
                      <a:noAutofit/>
                    </a:bodyPr>
                    <a:lstStyle/>
                    <a:p>
                      <a:pPr indent="0" lvl="0" marL="0" rtl="0" algn="l">
                        <a:spcBef>
                          <a:spcPts val="0"/>
                        </a:spcBef>
                        <a:spcAft>
                          <a:spcPts val="0"/>
                        </a:spcAft>
                        <a:buNone/>
                      </a:pPr>
                      <a:r>
                        <a:rPr lang="vi" sz="1800"/>
                        <a:t>Top-down Testing</a:t>
                      </a:r>
                      <a:endParaRPr sz="1800"/>
                    </a:p>
                  </a:txBody>
                  <a:tcPr marT="91425" marB="91425" marR="91425" marL="91425"/>
                </a:tc>
                <a:tc>
                  <a:txBody>
                    <a:bodyPr>
                      <a:noAutofit/>
                    </a:bodyPr>
                    <a:lstStyle/>
                    <a:p>
                      <a:pPr indent="0" lvl="0" marL="0" rtl="0" algn="l">
                        <a:spcBef>
                          <a:spcPts val="0"/>
                        </a:spcBef>
                        <a:spcAft>
                          <a:spcPts val="0"/>
                        </a:spcAft>
                        <a:buNone/>
                      </a:pPr>
                      <a:r>
                        <a:rPr lang="vi" sz="1800"/>
                        <a:t>Bottom-up Testing</a:t>
                      </a:r>
                      <a:endParaRPr sz="1800"/>
                    </a:p>
                  </a:txBody>
                  <a:tcPr marT="91425" marB="91425" marR="91425" marL="91425"/>
                </a:tc>
              </a:tr>
              <a:tr h="570625">
                <a:tc>
                  <a:txBody>
                    <a:bodyPr>
                      <a:noAutofit/>
                    </a:bodyPr>
                    <a:lstStyle/>
                    <a:p>
                      <a:pPr indent="0" lvl="0" marL="0" rtl="0" algn="l">
                        <a:spcBef>
                          <a:spcPts val="0"/>
                        </a:spcBef>
                        <a:spcAft>
                          <a:spcPts val="0"/>
                        </a:spcAft>
                        <a:buNone/>
                      </a:pPr>
                      <a:r>
                        <a:rPr lang="vi" sz="2400"/>
                        <a:t>1</a:t>
                      </a:r>
                      <a:endParaRPr sz="2400"/>
                    </a:p>
                  </a:txBody>
                  <a:tcPr marT="91425" marB="91425" marR="91425" marL="91425"/>
                </a:tc>
                <a:tc>
                  <a:txBody>
                    <a:bodyPr>
                      <a:noAutofit/>
                    </a:bodyPr>
                    <a:lstStyle/>
                    <a:p>
                      <a:pPr indent="0" lvl="0" marL="0" rtl="0" algn="l">
                        <a:spcBef>
                          <a:spcPts val="0"/>
                        </a:spcBef>
                        <a:spcAft>
                          <a:spcPts val="0"/>
                        </a:spcAft>
                        <a:buNone/>
                      </a:pPr>
                      <a:r>
                        <a:rPr lang="vi"/>
                        <a:t>Kiểm tra từ trên xuống được thực hiện từ mô-đun chính đến mô-đun phụ.</a:t>
                      </a:r>
                      <a:endParaRPr/>
                    </a:p>
                  </a:txBody>
                  <a:tcPr marT="91425" marB="91425" marR="91425" marL="91425"/>
                </a:tc>
                <a:tc>
                  <a:txBody>
                    <a:bodyPr>
                      <a:noAutofit/>
                    </a:bodyPr>
                    <a:lstStyle/>
                    <a:p>
                      <a:pPr indent="0" lvl="0" marL="0" rtl="0" algn="l">
                        <a:spcBef>
                          <a:spcPts val="0"/>
                        </a:spcBef>
                        <a:spcAft>
                          <a:spcPts val="0"/>
                        </a:spcAft>
                        <a:buNone/>
                      </a:pPr>
                      <a:r>
                        <a:rPr lang="vi"/>
                        <a:t>Kiểm tra từ dưới lên được thực hiện từ mô-đun phụ đến mô-đun chính.</a:t>
                      </a:r>
                      <a:endParaRPr/>
                    </a:p>
                  </a:txBody>
                  <a:tcPr marT="91425" marB="91425" marR="91425" marL="91425"/>
                </a:tc>
              </a:tr>
              <a:tr h="769275">
                <a:tc>
                  <a:txBody>
                    <a:bodyPr>
                      <a:noAutofit/>
                    </a:bodyPr>
                    <a:lstStyle/>
                    <a:p>
                      <a:pPr indent="0" lvl="0" marL="0" rtl="0" algn="l">
                        <a:spcBef>
                          <a:spcPts val="0"/>
                        </a:spcBef>
                        <a:spcAft>
                          <a:spcPts val="0"/>
                        </a:spcAft>
                        <a:buNone/>
                      </a:pPr>
                      <a:r>
                        <a:rPr lang="vi" sz="2400"/>
                        <a:t>2</a:t>
                      </a:r>
                      <a:endParaRPr sz="2400"/>
                    </a:p>
                  </a:txBody>
                  <a:tcPr marT="91425" marB="91425" marR="91425" marL="91425"/>
                </a:tc>
                <a:tc>
                  <a:txBody>
                    <a:bodyPr>
                      <a:noAutofit/>
                    </a:bodyPr>
                    <a:lstStyle/>
                    <a:p>
                      <a:pPr indent="0" lvl="0" marL="0" rtl="0" algn="l">
                        <a:spcBef>
                          <a:spcPts val="0"/>
                        </a:spcBef>
                        <a:spcAft>
                          <a:spcPts val="0"/>
                        </a:spcAft>
                        <a:buNone/>
                      </a:pPr>
                      <a:r>
                        <a:rPr lang="vi"/>
                        <a:t>Nếu mô-đun phụ không được phát triển, một chương trình tạm thời được gọi là Stub được sử dụng để mô phỏng môđun con.</a:t>
                      </a:r>
                      <a:endParaRPr/>
                    </a:p>
                  </a:txBody>
                  <a:tcPr marT="91425" marB="91425" marR="91425" marL="91425"/>
                </a:tc>
                <a:tc>
                  <a:txBody>
                    <a:bodyPr>
                      <a:noAutofit/>
                    </a:bodyPr>
                    <a:lstStyle/>
                    <a:p>
                      <a:pPr indent="0" lvl="0" marL="0" rtl="0" algn="l">
                        <a:spcBef>
                          <a:spcPts val="0"/>
                        </a:spcBef>
                        <a:spcAft>
                          <a:spcPts val="0"/>
                        </a:spcAft>
                        <a:buNone/>
                      </a:pPr>
                      <a:r>
                        <a:rPr lang="vi"/>
                        <a:t> Nếu mô-đun chính không được phát triển, một chương trình tạm thời được gọi là Driver  được sử dụng để mô phỏng mô-đun chính.</a:t>
                      </a:r>
                      <a:endParaRPr/>
                    </a:p>
                  </a:txBody>
                  <a:tcPr marT="91425" marB="91425" marR="91425" marL="91425"/>
                </a:tc>
              </a:tr>
              <a:tr h="769275">
                <a:tc>
                  <a:txBody>
                    <a:bodyPr>
                      <a:noAutofit/>
                    </a:bodyPr>
                    <a:lstStyle/>
                    <a:p>
                      <a:pPr indent="0" lvl="0" marL="0" rtl="0" algn="l">
                        <a:spcBef>
                          <a:spcPts val="0"/>
                        </a:spcBef>
                        <a:spcAft>
                          <a:spcPts val="0"/>
                        </a:spcAft>
                        <a:buNone/>
                      </a:pPr>
                      <a:r>
                        <a:rPr lang="vi" sz="2400"/>
                        <a:t>3</a:t>
                      </a:r>
                      <a:endParaRPr sz="2400"/>
                    </a:p>
                  </a:txBody>
                  <a:tcPr marT="91425" marB="91425" marR="91425" marL="91425"/>
                </a:tc>
                <a:tc>
                  <a:txBody>
                    <a:bodyPr>
                      <a:noAutofit/>
                    </a:bodyPr>
                    <a:lstStyle/>
                    <a:p>
                      <a:pPr indent="0" lvl="0" marL="0" rtl="0" algn="l">
                        <a:spcBef>
                          <a:spcPts val="0"/>
                        </a:spcBef>
                        <a:spcAft>
                          <a:spcPts val="0"/>
                        </a:spcAft>
                        <a:buNone/>
                      </a:pPr>
                      <a:r>
                        <a:rPr lang="vi"/>
                        <a:t>Kiểm tra từ trên xuống thử nghiệm tốt nếu sai sót lớn xảy ra về phía trên cùng của chương trình.</a:t>
                      </a:r>
                      <a:endParaRPr/>
                    </a:p>
                  </a:txBody>
                  <a:tcPr marT="91425" marB="91425" marR="91425" marL="91425"/>
                </a:tc>
                <a:tc>
                  <a:txBody>
                    <a:bodyPr>
                      <a:noAutofit/>
                    </a:bodyPr>
                    <a:lstStyle/>
                    <a:p>
                      <a:pPr indent="0" lvl="0" marL="0" rtl="0" algn="l">
                        <a:spcBef>
                          <a:spcPts val="0"/>
                        </a:spcBef>
                        <a:spcAft>
                          <a:spcPts val="0"/>
                        </a:spcAft>
                        <a:buNone/>
                      </a:pPr>
                      <a:r>
                        <a:rPr lang="vi"/>
                        <a:t>Kiểm tra từ dưới lên tốt nếu các lỗi chính xảy ra ở phía dưới cùng của chương trình.</a:t>
                      </a:r>
                      <a:endParaRPr/>
                    </a:p>
                  </a:txBody>
                  <a:tcPr marT="91425" marB="91425" marR="91425" marL="91425"/>
                </a:tc>
              </a:tr>
              <a:tr h="516450">
                <a:tc>
                  <a:txBody>
                    <a:bodyPr>
                      <a:noAutofit/>
                    </a:bodyPr>
                    <a:lstStyle/>
                    <a:p>
                      <a:pPr indent="0" lvl="0" marL="0" rtl="0" algn="l">
                        <a:spcBef>
                          <a:spcPts val="0"/>
                        </a:spcBef>
                        <a:spcAft>
                          <a:spcPts val="0"/>
                        </a:spcAft>
                        <a:buNone/>
                      </a:pPr>
                      <a:r>
                        <a:rPr lang="vi" sz="2400"/>
                        <a:t>4</a:t>
                      </a:r>
                      <a:endParaRPr sz="2400"/>
                    </a:p>
                  </a:txBody>
                  <a:tcPr marT="91425" marB="91425" marR="91425" marL="91425"/>
                </a:tc>
                <a:tc>
                  <a:txBody>
                    <a:bodyPr>
                      <a:noAutofit/>
                    </a:bodyPr>
                    <a:lstStyle/>
                    <a:p>
                      <a:pPr indent="0" lvl="0" marL="0" rtl="0" algn="l">
                        <a:spcBef>
                          <a:spcPts val="0"/>
                        </a:spcBef>
                        <a:spcAft>
                          <a:spcPts val="0"/>
                        </a:spcAft>
                        <a:buNone/>
                      </a:pPr>
                      <a:r>
                        <a:rPr lang="vi"/>
                        <a:t>Trong điều kiện thử nghiệm này khó tạo ra.</a:t>
                      </a:r>
                      <a:endParaRPr/>
                    </a:p>
                  </a:txBody>
                  <a:tcPr marT="91425" marB="91425" marR="91425" marL="91425"/>
                </a:tc>
                <a:tc>
                  <a:txBody>
                    <a:bodyPr>
                      <a:noAutofit/>
                    </a:bodyPr>
                    <a:lstStyle/>
                    <a:p>
                      <a:pPr indent="0" lvl="0" marL="0" rtl="0" algn="l">
                        <a:spcBef>
                          <a:spcPts val="0"/>
                        </a:spcBef>
                        <a:spcAft>
                          <a:spcPts val="0"/>
                        </a:spcAft>
                        <a:buNone/>
                      </a:pPr>
                      <a:r>
                        <a:rPr lang="vi"/>
                        <a:t>Trong điều kiện thử nghiệm này dễ tạo.</a:t>
                      </a:r>
                      <a:endParaRPr/>
                    </a:p>
                  </a:txBody>
                  <a:tcPr marT="91425" marB="91425" marR="91425" marL="91425"/>
                </a:tc>
              </a:tr>
              <a:tr h="678650">
                <a:tc>
                  <a:txBody>
                    <a:bodyPr>
                      <a:noAutofit/>
                    </a:bodyPr>
                    <a:lstStyle/>
                    <a:p>
                      <a:pPr indent="0" lvl="0" marL="0" rtl="0" algn="l">
                        <a:spcBef>
                          <a:spcPts val="0"/>
                        </a:spcBef>
                        <a:spcAft>
                          <a:spcPts val="0"/>
                        </a:spcAft>
                        <a:buNone/>
                      </a:pPr>
                      <a:r>
                        <a:rPr lang="vi" sz="2400"/>
                        <a:t>5</a:t>
                      </a:r>
                      <a:endParaRPr sz="2400"/>
                    </a:p>
                  </a:txBody>
                  <a:tcPr marT="91425" marB="91425" marR="91425" marL="91425"/>
                </a:tc>
                <a:tc>
                  <a:txBody>
                    <a:bodyPr>
                      <a:noAutofit/>
                    </a:bodyPr>
                    <a:lstStyle/>
                    <a:p>
                      <a:pPr indent="0" lvl="0" marL="0" rtl="0" algn="l">
                        <a:spcBef>
                          <a:spcPts val="0"/>
                        </a:spcBef>
                        <a:spcAft>
                          <a:spcPts val="0"/>
                        </a:spcAft>
                        <a:buNone/>
                      </a:pPr>
                      <a:r>
                        <a:rPr lang="vi"/>
                        <a:t>Quan sát đầu ra thử nghiệm khó khăn hơn.</a:t>
                      </a:r>
                      <a:endParaRPr/>
                    </a:p>
                  </a:txBody>
                  <a:tcPr marT="91425" marB="91425" marR="91425" marL="91425"/>
                </a:tc>
                <a:tc>
                  <a:txBody>
                    <a:bodyPr>
                      <a:noAutofit/>
                    </a:bodyPr>
                    <a:lstStyle/>
                    <a:p>
                      <a:pPr indent="0" lvl="0" marL="0" rtl="0" algn="l">
                        <a:spcBef>
                          <a:spcPts val="0"/>
                        </a:spcBef>
                        <a:spcAft>
                          <a:spcPts val="0"/>
                        </a:spcAft>
                        <a:buNone/>
                      </a:pPr>
                      <a:r>
                        <a:rPr lang="vi"/>
                        <a:t>Quan sát đầu ra thử nghiệm dễ dàng hơn.</a:t>
                      </a:r>
                      <a:endParaRPr/>
                    </a:p>
                  </a:txBody>
                  <a:tcPr marT="91425" marB="91425" marR="91425" marL="91425"/>
                </a:tc>
              </a:tr>
            </a:tbl>
          </a:graphicData>
        </a:graphic>
      </p:graphicFrame>
    </p:spTree>
  </p:cSld>
  <p:clrMapOvr>
    <a:masterClrMapping/>
  </p:clrMapOvr>
  <p:transition spd="med">
    <p:fade/>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tra tích hợp(Integration Test)</a:t>
            </a:r>
            <a:endParaRPr/>
          </a:p>
          <a:p>
            <a:pPr indent="0" lvl="0" marL="0" rtl="0" algn="l">
              <a:spcBef>
                <a:spcPts val="0"/>
              </a:spcBef>
              <a:spcAft>
                <a:spcPts val="0"/>
              </a:spcAft>
              <a:buNone/>
            </a:pPr>
            <a:r>
              <a:t/>
            </a:r>
            <a:endParaRPr/>
          </a:p>
        </p:txBody>
      </p:sp>
      <p:sp>
        <p:nvSpPr>
          <p:cNvPr id="161" name="Google Shape;161;p29"/>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800">
                <a:solidFill>
                  <a:srgbClr val="434343"/>
                </a:solidFill>
                <a:latin typeface="Arial"/>
                <a:ea typeface="Arial"/>
                <a:cs typeface="Arial"/>
                <a:sym typeface="Arial"/>
              </a:rPr>
              <a:t>-</a:t>
            </a:r>
            <a:r>
              <a:rPr lang="vi" sz="1800">
                <a:solidFill>
                  <a:srgbClr val="434343"/>
                </a:solidFill>
                <a:latin typeface="Arial"/>
                <a:ea typeface="Arial"/>
                <a:cs typeface="Arial"/>
                <a:sym typeface="Arial"/>
              </a:rPr>
              <a:t>BigBang integration:Trong thử nghiệm tích hợp Big Bang, tất cả các thành phần hoặc mô-đun được tích hợp đồng thời, sau đó mọi thứ được kiểm tra toàn bộ.</a:t>
            </a:r>
            <a:endParaRPr sz="1800">
              <a:solidFill>
                <a:srgbClr val="434343"/>
              </a:solidFill>
              <a:latin typeface="Arial"/>
              <a:ea typeface="Arial"/>
              <a:cs typeface="Arial"/>
              <a:sym typeface="Arial"/>
            </a:endParaRPr>
          </a:p>
          <a:p>
            <a:pPr indent="0" lvl="0" marL="0" rtl="0" algn="l">
              <a:spcBef>
                <a:spcPts val="1600"/>
              </a:spcBef>
              <a:spcAft>
                <a:spcPts val="1600"/>
              </a:spcAft>
              <a:buNone/>
            </a:pPr>
            <a:r>
              <a:t/>
            </a:r>
            <a:endParaRPr>
              <a:solidFill>
                <a:srgbClr val="434343"/>
              </a:solidFill>
            </a:endParaRPr>
          </a:p>
        </p:txBody>
      </p:sp>
      <p:sp>
        <p:nvSpPr>
          <p:cNvPr id="162" name="Google Shape;162;p29"/>
          <p:cNvSpPr txBox="1"/>
          <p:nvPr>
            <p:ph idx="2" type="body"/>
          </p:nvPr>
        </p:nvSpPr>
        <p:spPr>
          <a:xfrm>
            <a:off x="4832400" y="1417950"/>
            <a:ext cx="3999900" cy="361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800">
                <a:solidFill>
                  <a:srgbClr val="000000"/>
                </a:solidFill>
                <a:latin typeface="Arial"/>
                <a:ea typeface="Arial"/>
                <a:cs typeface="Arial"/>
                <a:sym typeface="Arial"/>
              </a:rPr>
              <a:t>-</a:t>
            </a:r>
            <a:r>
              <a:rPr lang="vi" sz="1800">
                <a:solidFill>
                  <a:srgbClr val="000000"/>
                </a:solidFill>
                <a:latin typeface="Arial"/>
                <a:ea typeface="Arial"/>
                <a:cs typeface="Arial"/>
                <a:sym typeface="Arial"/>
              </a:rPr>
              <a:t>Ưu điểm: Một trong những lợi thế của cách tiếp cận này là nhanh chóng và chi phí thấp. Không cần phải viết driver, stub, các đối tượng giả lập (cho những function chưa code xong).Không tốn trung gian.i</a:t>
            </a:r>
            <a:endParaRPr sz="1800">
              <a:solidFill>
                <a:srgbClr val="000000"/>
              </a:solidFill>
              <a:latin typeface="Arial"/>
              <a:ea typeface="Arial"/>
              <a:cs typeface="Arial"/>
              <a:sym typeface="Arial"/>
            </a:endParaRPr>
          </a:p>
          <a:p>
            <a:pPr indent="0" lvl="0" marL="0" rtl="0" algn="l">
              <a:spcBef>
                <a:spcPts val="1600"/>
              </a:spcBef>
              <a:spcAft>
                <a:spcPts val="0"/>
              </a:spcAft>
              <a:buNone/>
            </a:pPr>
            <a:r>
              <a:rPr lang="vi" sz="1800">
                <a:solidFill>
                  <a:srgbClr val="000000"/>
                </a:solidFill>
                <a:latin typeface="Arial"/>
                <a:ea typeface="Arial"/>
                <a:cs typeface="Arial"/>
                <a:sym typeface="Arial"/>
              </a:rPr>
              <a:t>-Nhược điểm:Nhưng với các hệ thống lớn thì cách tiếp cận này không tốt vì khi gặp vấn đề thì khó tìm vết, xác định vị trí lỗi và sửa lỗi. </a:t>
            </a:r>
            <a:endParaRPr sz="1800">
              <a:solidFill>
                <a:srgbClr val="000000"/>
              </a:solidFill>
              <a:latin typeface="Arial"/>
              <a:ea typeface="Arial"/>
              <a:cs typeface="Arial"/>
              <a:sym typeface="Arial"/>
            </a:endParaRPr>
          </a:p>
          <a:p>
            <a:pPr indent="0" lvl="0" marL="0" rtl="0" algn="l">
              <a:spcBef>
                <a:spcPts val="1600"/>
              </a:spcBef>
              <a:spcAft>
                <a:spcPts val="1600"/>
              </a:spcAft>
              <a:buNone/>
            </a:pPr>
            <a:r>
              <a:t/>
            </a:r>
            <a:endParaRPr>
              <a:solidFill>
                <a:srgbClr val="000000"/>
              </a:solidFill>
            </a:endParaRPr>
          </a:p>
        </p:txBody>
      </p:sp>
      <p:pic>
        <p:nvPicPr>
          <p:cNvPr id="163" name="Google Shape;163;p29"/>
          <p:cNvPicPr preferRelativeResize="0"/>
          <p:nvPr/>
        </p:nvPicPr>
        <p:blipFill>
          <a:blip r:embed="rId3">
            <a:alphaModFix/>
          </a:blip>
          <a:stretch>
            <a:fillRect/>
          </a:stretch>
        </p:blipFill>
        <p:spPr>
          <a:xfrm>
            <a:off x="311700" y="3114775"/>
            <a:ext cx="4326825" cy="1919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3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tra tích hợp(Integration Test)</a:t>
            </a:r>
            <a:endParaRPr/>
          </a:p>
          <a:p>
            <a:pPr indent="0" lvl="0" marL="0" rtl="0" algn="l">
              <a:spcBef>
                <a:spcPts val="0"/>
              </a:spcBef>
              <a:spcAft>
                <a:spcPts val="0"/>
              </a:spcAft>
              <a:buNone/>
            </a:pPr>
            <a:r>
              <a:t/>
            </a:r>
            <a:endParaRPr/>
          </a:p>
        </p:txBody>
      </p:sp>
      <p:sp>
        <p:nvSpPr>
          <p:cNvPr id="169" name="Google Shape;169;p30"/>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Ví dụ:</a:t>
            </a:r>
            <a:endParaRPr/>
          </a:p>
          <a:p>
            <a:pPr indent="0" lvl="0" marL="0" rtl="0" algn="l">
              <a:spcBef>
                <a:spcPts val="1600"/>
              </a:spcBef>
              <a:spcAft>
                <a:spcPts val="0"/>
              </a:spcAft>
              <a:buNone/>
            </a:pPr>
            <a:r>
              <a:rPr lang="vi" sz="1050">
                <a:solidFill>
                  <a:srgbClr val="000000"/>
                </a:solidFill>
                <a:highlight>
                  <a:srgbClr val="FFFFFF"/>
                </a:highlight>
              </a:rPr>
              <a:t>Trong quá trình sản xuất bút bi, nắp, thân, đuôi và kẹp, hộp mực và bi được tạo riêng và thiết bị được kiểm tra riêng. Khi hai hoặc nhiều đơn vị đã sẵn sàng, chúng được lắp ráp và Kiểm tra tích hợp được thực hiện.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70" name="Google Shape;170;p30"/>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1" name="Google Shape;171;p30"/>
          <p:cNvPicPr preferRelativeResize="0"/>
          <p:nvPr/>
        </p:nvPicPr>
        <p:blipFill>
          <a:blip r:embed="rId3">
            <a:alphaModFix/>
          </a:blip>
          <a:stretch>
            <a:fillRect/>
          </a:stretch>
        </p:blipFill>
        <p:spPr>
          <a:xfrm>
            <a:off x="4311600" y="1228650"/>
            <a:ext cx="4520700" cy="3340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thử hệ thống(System Testing)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7" name="Google Shape;177;p31"/>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8" name="Google Shape;178;p31"/>
          <p:cNvPicPr preferRelativeResize="0"/>
          <p:nvPr/>
        </p:nvPicPr>
        <p:blipFill>
          <a:blip r:embed="rId3">
            <a:alphaModFix/>
          </a:blip>
          <a:stretch>
            <a:fillRect/>
          </a:stretch>
        </p:blipFill>
        <p:spPr>
          <a:xfrm>
            <a:off x="311700" y="1281100"/>
            <a:ext cx="4260300" cy="3287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Chiến lượC kiểm thử phần mềm</a:t>
            </a:r>
            <a:endParaRPr/>
          </a:p>
        </p:txBody>
      </p:sp>
      <p:sp>
        <p:nvSpPr>
          <p:cNvPr id="63" name="Google Shape;63;p1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vi" sz="2000">
                <a:solidFill>
                  <a:srgbClr val="000000"/>
                </a:solidFill>
              </a:rPr>
              <a:t>Cách tiếp cận chiến lược kiểm thử phần mềm</a:t>
            </a:r>
            <a:endParaRPr sz="2000">
              <a:solidFill>
                <a:srgbClr val="000000"/>
              </a:solidFill>
            </a:endParaRPr>
          </a:p>
          <a:p>
            <a:pPr indent="-342900" lvl="0" marL="457200" rtl="0" algn="l">
              <a:spcBef>
                <a:spcPts val="1600"/>
              </a:spcBef>
              <a:spcAft>
                <a:spcPts val="0"/>
              </a:spcAft>
              <a:buClr>
                <a:srgbClr val="000000"/>
              </a:buClr>
              <a:buSzPts val="1800"/>
              <a:buChar char="❖"/>
            </a:pPr>
            <a:r>
              <a:rPr lang="vi">
                <a:solidFill>
                  <a:srgbClr val="000000"/>
                </a:solidFill>
              </a:rPr>
              <a:t>K</a:t>
            </a:r>
            <a:r>
              <a:rPr lang="vi">
                <a:solidFill>
                  <a:srgbClr val="000000"/>
                </a:solidFill>
              </a:rPr>
              <a:t>iểu thử đơn vị</a:t>
            </a:r>
            <a:endParaRPr>
              <a:solidFill>
                <a:srgbClr val="000000"/>
              </a:solidFill>
            </a:endParaRPr>
          </a:p>
          <a:p>
            <a:pPr indent="-342900" lvl="0" marL="457200" rtl="0" algn="l">
              <a:spcBef>
                <a:spcPts val="1600"/>
              </a:spcBef>
              <a:spcAft>
                <a:spcPts val="0"/>
              </a:spcAft>
              <a:buClr>
                <a:srgbClr val="000000"/>
              </a:buClr>
              <a:buSzPts val="1800"/>
              <a:buChar char="❖"/>
            </a:pPr>
            <a:r>
              <a:rPr lang="vi">
                <a:solidFill>
                  <a:srgbClr val="000000"/>
                </a:solidFill>
              </a:rPr>
              <a:t>Kiểm thử tích hợp</a:t>
            </a:r>
            <a:endParaRPr>
              <a:solidFill>
                <a:srgbClr val="000000"/>
              </a:solidFill>
            </a:endParaRPr>
          </a:p>
          <a:p>
            <a:pPr indent="-342900" lvl="0" marL="457200" rtl="0" algn="l">
              <a:spcBef>
                <a:spcPts val="1600"/>
              </a:spcBef>
              <a:spcAft>
                <a:spcPts val="0"/>
              </a:spcAft>
              <a:buClr>
                <a:srgbClr val="000000"/>
              </a:buClr>
              <a:buSzPts val="1800"/>
              <a:buChar char="❖"/>
            </a:pPr>
            <a:r>
              <a:rPr lang="vi">
                <a:solidFill>
                  <a:srgbClr val="000000"/>
                </a:solidFill>
              </a:rPr>
              <a:t>Kiểm thử hệ thống</a:t>
            </a:r>
            <a:endParaRPr>
              <a:solidFill>
                <a:srgbClr val="000000"/>
              </a:solidFill>
            </a:endParaRPr>
          </a:p>
          <a:p>
            <a:pPr indent="-342900" lvl="0" marL="457200" rtl="0" algn="l">
              <a:spcBef>
                <a:spcPts val="1600"/>
              </a:spcBef>
              <a:spcAft>
                <a:spcPts val="0"/>
              </a:spcAft>
              <a:buClr>
                <a:srgbClr val="000000"/>
              </a:buClr>
              <a:buSzPts val="1800"/>
              <a:buChar char="❖"/>
            </a:pPr>
            <a:r>
              <a:rPr lang="vi">
                <a:solidFill>
                  <a:srgbClr val="000000"/>
                </a:solidFill>
              </a:rPr>
              <a:t>kiểm thử chấp nhận</a:t>
            </a:r>
            <a:endParaRPr>
              <a:solidFill>
                <a:srgbClr val="000000"/>
              </a:solidFill>
            </a:endParaRPr>
          </a:p>
          <a:p>
            <a:pPr indent="-342900" lvl="0" marL="457200" rtl="0" algn="l">
              <a:spcBef>
                <a:spcPts val="1600"/>
              </a:spcBef>
              <a:spcAft>
                <a:spcPts val="1600"/>
              </a:spcAft>
              <a:buClr>
                <a:srgbClr val="000000"/>
              </a:buClr>
              <a:buSzPts val="1800"/>
              <a:buChar char="❖"/>
            </a:pPr>
            <a:r>
              <a:rPr lang="vi">
                <a:solidFill>
                  <a:srgbClr val="000000"/>
                </a:solidFill>
              </a:rPr>
              <a:t>Tiến trình  gỡ lỗi</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thử hệ thống(S</a:t>
            </a:r>
            <a:r>
              <a:rPr lang="vi"/>
              <a:t>ystem Testing)</a:t>
            </a:r>
            <a:endParaRPr/>
          </a:p>
          <a:p>
            <a:pPr indent="0" lvl="0" marL="0" rtl="0" algn="l">
              <a:spcBef>
                <a:spcPts val="0"/>
              </a:spcBef>
              <a:spcAft>
                <a:spcPts val="0"/>
              </a:spcAft>
              <a:buNone/>
            </a:pPr>
            <a:r>
              <a:t/>
            </a:r>
            <a:endParaRPr/>
          </a:p>
        </p:txBody>
      </p:sp>
      <p:sp>
        <p:nvSpPr>
          <p:cNvPr id="184" name="Google Shape;184;p32"/>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vi">
                <a:solidFill>
                  <a:srgbClr val="000000"/>
                </a:solidFill>
              </a:rPr>
              <a:t>K</a:t>
            </a:r>
            <a:r>
              <a:rPr lang="vi">
                <a:solidFill>
                  <a:srgbClr val="000000"/>
                </a:solidFill>
              </a:rPr>
              <a:t>h</a:t>
            </a:r>
            <a:r>
              <a:rPr lang="vi">
                <a:solidFill>
                  <a:srgbClr val="000000"/>
                </a:solidFill>
              </a:rPr>
              <a:t>ái niệm</a:t>
            </a:r>
            <a:endParaRPr>
              <a:solidFill>
                <a:srgbClr val="000000"/>
              </a:solidFill>
            </a:endParaRPr>
          </a:p>
          <a:p>
            <a:pPr indent="-317500" lvl="1" marL="914400" rtl="0" algn="l">
              <a:spcBef>
                <a:spcPts val="0"/>
              </a:spcBef>
              <a:spcAft>
                <a:spcPts val="0"/>
              </a:spcAft>
              <a:buClr>
                <a:srgbClr val="000000"/>
              </a:buClr>
              <a:buSzPts val="1400"/>
              <a:buChar char="➢"/>
            </a:pPr>
            <a:r>
              <a:rPr lang="vi" sz="1800">
                <a:solidFill>
                  <a:srgbClr val="000000"/>
                </a:solidFill>
              </a:rPr>
              <a:t>K</a:t>
            </a:r>
            <a:r>
              <a:rPr lang="vi" sz="1800">
                <a:solidFill>
                  <a:srgbClr val="000000"/>
                </a:solidFill>
              </a:rPr>
              <a:t>iểm chứng sự thích hợp với thiết kế ngoài</a:t>
            </a:r>
            <a:endParaRPr>
              <a:solidFill>
                <a:srgbClr val="000000"/>
              </a:solidFill>
            </a:endParaRPr>
          </a:p>
          <a:p>
            <a:pPr indent="-317500" lvl="1" marL="914400" rtl="0" algn="l">
              <a:spcBef>
                <a:spcPts val="1600"/>
              </a:spcBef>
              <a:spcAft>
                <a:spcPts val="0"/>
              </a:spcAft>
              <a:buClr>
                <a:srgbClr val="000000"/>
              </a:buClr>
              <a:buSzPts val="1400"/>
              <a:buChar char="➢"/>
            </a:pPr>
            <a:r>
              <a:rPr lang="vi" sz="1800">
                <a:solidFill>
                  <a:srgbClr val="000000"/>
                </a:solidFill>
              </a:rPr>
              <a:t>Phần lớn chú ý đến giao diện giữa các hệ con</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Kiểm thử toàn diện và được tiến hành bởi 1 nhóm chuyên kiểm thử</a:t>
            </a:r>
            <a:endParaRPr sz="1800">
              <a:solidFill>
                <a:srgbClr val="000000"/>
              </a:solidFill>
            </a:endParaRPr>
          </a:p>
          <a:p>
            <a:pPr indent="-342900" lvl="0" marL="457200" marR="0" rtl="0" algn="l">
              <a:lnSpc>
                <a:spcPct val="115000"/>
              </a:lnSpc>
              <a:spcBef>
                <a:spcPts val="1600"/>
              </a:spcBef>
              <a:spcAft>
                <a:spcPts val="0"/>
              </a:spcAft>
              <a:buClr>
                <a:srgbClr val="000000"/>
              </a:buClr>
              <a:buSzPts val="1800"/>
              <a:buChar char="❖"/>
            </a:pPr>
            <a:r>
              <a:rPr lang="vi">
                <a:solidFill>
                  <a:srgbClr val="000000"/>
                </a:solidFill>
              </a:rPr>
              <a:t>Mục tiêu : đánh giá phần mềm có tuân thủ theo các yêu cầu đã đưa ra hay không</a:t>
            </a:r>
            <a:endParaRPr>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thử hệ thống(System Testing)</a:t>
            </a:r>
            <a:endParaRPr/>
          </a:p>
          <a:p>
            <a:pPr indent="0" lvl="0" marL="0" rtl="0" algn="l">
              <a:spcBef>
                <a:spcPts val="0"/>
              </a:spcBef>
              <a:spcAft>
                <a:spcPts val="0"/>
              </a:spcAft>
              <a:buNone/>
            </a:pPr>
            <a:r>
              <a:t/>
            </a:r>
            <a:endParaRPr/>
          </a:p>
        </p:txBody>
      </p:sp>
      <p:sp>
        <p:nvSpPr>
          <p:cNvPr id="190" name="Google Shape;190;p33"/>
          <p:cNvSpPr txBox="1"/>
          <p:nvPr>
            <p:ph idx="1" type="body"/>
          </p:nvPr>
        </p:nvSpPr>
        <p:spPr>
          <a:xfrm>
            <a:off x="311700" y="1417800"/>
            <a:ext cx="8520600" cy="3507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vi">
                <a:solidFill>
                  <a:srgbClr val="000000"/>
                </a:solidFill>
              </a:rPr>
              <a:t>Yêu cầu của kiểm thử hệ thống</a:t>
            </a:r>
            <a:endParaRPr>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mô phỏng dữ liệu xấu và các sai tiềm tàng tại giao diện phần mềm</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kiểm thử kết quả của mỗi đường liên kết</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báo cáo các kết quả kiểm thử phân định từng phần từng loại làm chứng cứ đổ lỗi cho nhau</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việc hoạch định và thiết kế các kiểm thử hệ thống theo những cách  khác nhau nhưng vẫn đảm bảo phần mền được kiểm thử đầy đủ chính xác các loại yêu cầu</a:t>
            </a:r>
            <a:endParaRPr sz="1800">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0"/>
                                        </p:tgtEl>
                                        <p:attrNameLst>
                                          <p:attrName>style.visibility</p:attrName>
                                        </p:attrNameLst>
                                      </p:cBhvr>
                                      <p:to>
                                        <p:strVal val="visible"/>
                                      </p:to>
                                    </p:set>
                                    <p:anim calcmode="lin" valueType="num">
                                      <p:cBhvr additive="base">
                                        <p:cTn dur="1000"/>
                                        <p:tgtEl>
                                          <p:spTgt spid="19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thử hệ thống(System Testing)</a:t>
            </a:r>
            <a:endParaRPr/>
          </a:p>
          <a:p>
            <a:pPr indent="0" lvl="0" marL="0" rtl="0" algn="l">
              <a:spcBef>
                <a:spcPts val="0"/>
              </a:spcBef>
              <a:spcAft>
                <a:spcPts val="0"/>
              </a:spcAft>
              <a:buNone/>
            </a:pPr>
            <a:r>
              <a:t/>
            </a:r>
            <a:endParaRPr/>
          </a:p>
        </p:txBody>
      </p:sp>
      <p:sp>
        <p:nvSpPr>
          <p:cNvPr id="196" name="Google Shape;196;p3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rgbClr val="000000"/>
              </a:buClr>
              <a:buSzPts val="1800"/>
              <a:buChar char="❖"/>
            </a:pPr>
            <a:r>
              <a:rPr lang="vi">
                <a:solidFill>
                  <a:srgbClr val="000000"/>
                </a:solidFill>
              </a:rPr>
              <a:t>Điều kiện kiểm thử hệ thống</a:t>
            </a:r>
            <a:endParaRPr>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tất cả các thành phần cần được kiểm thử đơn vị một cách thành công</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tất cả các thành phần được tương thích và kiểm thử tích hợp cần phải hoàn toàn</a:t>
            </a:r>
            <a:endParaRPr sz="1800">
              <a:solidFill>
                <a:srgbClr val="000000"/>
              </a:solidFill>
            </a:endParaRPr>
          </a:p>
          <a:p>
            <a:pPr indent="-342900" lvl="1" marL="914400" rtl="0" algn="l">
              <a:spcBef>
                <a:spcPts val="1600"/>
              </a:spcBef>
              <a:spcAft>
                <a:spcPts val="1600"/>
              </a:spcAft>
              <a:buClr>
                <a:srgbClr val="000000"/>
              </a:buClr>
              <a:buSzPts val="1800"/>
              <a:buChar char="➢"/>
            </a:pPr>
            <a:r>
              <a:rPr lang="vi" sz="1800">
                <a:solidFill>
                  <a:srgbClr val="000000"/>
                </a:solidFill>
              </a:rPr>
              <a:t>cấu tạo ra 1 môi trường gần giống với môi trường sản xuất, khi cần thiết phải lặp đi lặp lại sự kiểm thử trong nhiều môi trường</a:t>
            </a:r>
            <a:endParaRPr sz="18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thử hệ thống</a:t>
            </a:r>
            <a:endParaRPr/>
          </a:p>
        </p:txBody>
      </p:sp>
      <p:sp>
        <p:nvSpPr>
          <p:cNvPr id="202" name="Google Shape;202;p35"/>
          <p:cNvSpPr txBox="1"/>
          <p:nvPr>
            <p:ph idx="1" type="body"/>
          </p:nvPr>
        </p:nvSpPr>
        <p:spPr>
          <a:xfrm>
            <a:off x="311700" y="1283275"/>
            <a:ext cx="8520600" cy="33552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rgbClr val="000000"/>
              </a:buClr>
              <a:buSzPts val="1800"/>
              <a:buChar char="❖"/>
            </a:pPr>
            <a:r>
              <a:rPr lang="vi">
                <a:solidFill>
                  <a:srgbClr val="000000"/>
                </a:solidFill>
              </a:rPr>
              <a:t>K</a:t>
            </a:r>
            <a:r>
              <a:rPr lang="vi">
                <a:solidFill>
                  <a:srgbClr val="000000"/>
                </a:solidFill>
              </a:rPr>
              <a:t>iểm thử phục hồi</a:t>
            </a:r>
            <a:endParaRPr>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là kiểm thử hệ thống bắt buộc phần mềm phải hỏng </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kiểm chứng việc phục hồi được thực hiện đúng</a:t>
            </a:r>
            <a:endParaRPr sz="1800">
              <a:solidFill>
                <a:srgbClr val="000000"/>
              </a:solidFill>
            </a:endParaRPr>
          </a:p>
          <a:p>
            <a:pPr indent="-342900" lvl="0" marL="457200" marR="0" rtl="0" algn="l">
              <a:lnSpc>
                <a:spcPct val="115000"/>
              </a:lnSpc>
              <a:spcBef>
                <a:spcPts val="1600"/>
              </a:spcBef>
              <a:spcAft>
                <a:spcPts val="0"/>
              </a:spcAft>
              <a:buClr>
                <a:srgbClr val="000000"/>
              </a:buClr>
              <a:buSzPts val="1800"/>
              <a:buChar char="❖"/>
            </a:pPr>
            <a:r>
              <a:rPr lang="vi">
                <a:solidFill>
                  <a:srgbClr val="000000"/>
                </a:solidFill>
              </a:rPr>
              <a:t>K</a:t>
            </a:r>
            <a:r>
              <a:rPr lang="vi">
                <a:solidFill>
                  <a:srgbClr val="000000"/>
                </a:solidFill>
              </a:rPr>
              <a:t>iểm thử bảo mật</a:t>
            </a:r>
            <a:endParaRPr>
              <a:solidFill>
                <a:srgbClr val="000000"/>
              </a:solidFill>
            </a:endParaRPr>
          </a:p>
          <a:p>
            <a:pPr indent="-342900" lvl="1" marL="914400" marR="0" rtl="0" algn="l">
              <a:lnSpc>
                <a:spcPct val="115000"/>
              </a:lnSpc>
              <a:spcBef>
                <a:spcPts val="0"/>
              </a:spcBef>
              <a:spcAft>
                <a:spcPts val="0"/>
              </a:spcAft>
              <a:buClr>
                <a:srgbClr val="000000"/>
              </a:buClr>
              <a:buSzPts val="1800"/>
              <a:buChar char="➢"/>
            </a:pPr>
            <a:r>
              <a:rPr lang="vi" sz="1800">
                <a:solidFill>
                  <a:srgbClr val="000000"/>
                </a:solidFill>
              </a:rPr>
              <a:t>các hệ thống có các thông tin “nhạy” sẽ có tiềm năng bị tấn công và đánh cắp</a:t>
            </a:r>
            <a:endParaRPr sz="1800">
              <a:solidFill>
                <a:srgbClr val="000000"/>
              </a:solidFill>
            </a:endParaRPr>
          </a:p>
          <a:p>
            <a:pPr indent="-342900" lvl="1" marL="914400" marR="0" rtl="0" algn="l">
              <a:lnSpc>
                <a:spcPct val="115000"/>
              </a:lnSpc>
              <a:spcBef>
                <a:spcPts val="0"/>
              </a:spcBef>
              <a:spcAft>
                <a:spcPts val="0"/>
              </a:spcAft>
              <a:buClr>
                <a:srgbClr val="000000"/>
              </a:buClr>
              <a:buSzPts val="1800"/>
              <a:buChar char="➢"/>
            </a:pPr>
            <a:r>
              <a:rPr lang="vi" sz="1800">
                <a:solidFill>
                  <a:srgbClr val="000000"/>
                </a:solidFill>
              </a:rPr>
              <a:t>người kiểm thử đóng vai trò là cá nhân cố gắng xâm nhập vào hệ thống : ăn cắp mật khẩu , làm phát sinh các lỗi hệ thống</a:t>
            </a:r>
            <a:endParaRPr sz="1800">
              <a:solidFill>
                <a:srgbClr val="000000"/>
              </a:solidFill>
            </a:endParaRPr>
          </a:p>
          <a:p>
            <a:pPr indent="0" lvl="0" marL="0" marR="0" rtl="0" algn="l">
              <a:lnSpc>
                <a:spcPct val="115000"/>
              </a:lnSpc>
              <a:spcBef>
                <a:spcPts val="1600"/>
              </a:spcBef>
              <a:spcAft>
                <a:spcPts val="0"/>
              </a:spcAft>
              <a:buNone/>
            </a:pPr>
            <a:r>
              <a:t/>
            </a:r>
            <a:endParaRPr>
              <a:solidFill>
                <a:srgbClr val="000000"/>
              </a:solidFill>
            </a:endParaRPr>
          </a:p>
          <a:p>
            <a:pPr indent="0" lvl="0" marL="45720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sz="1800">
              <a:solidFill>
                <a:srgbClr val="000000"/>
              </a:solidFill>
            </a:endParaRPr>
          </a:p>
          <a:p>
            <a:pPr indent="0" lvl="0" marL="914400" rtl="0" algn="l">
              <a:spcBef>
                <a:spcPts val="1600"/>
              </a:spcBef>
              <a:spcAft>
                <a:spcPts val="1600"/>
              </a:spcAft>
              <a:buNone/>
            </a:pPr>
            <a:r>
              <a:rPr lang="vi">
                <a:solidFill>
                  <a:srgbClr val="000000"/>
                </a:solidFill>
              </a:rPr>
              <a:t> </a:t>
            </a:r>
            <a:endParaRPr>
              <a:solidFill>
                <a:srgbClr val="000000"/>
              </a:solidFill>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thử hệ thống</a:t>
            </a:r>
            <a:endParaRPr/>
          </a:p>
        </p:txBody>
      </p:sp>
      <p:sp>
        <p:nvSpPr>
          <p:cNvPr id="208" name="Google Shape;208;p36"/>
          <p:cNvSpPr txBox="1"/>
          <p:nvPr>
            <p:ph idx="1" type="body"/>
          </p:nvPr>
        </p:nvSpPr>
        <p:spPr>
          <a:xfrm>
            <a:off x="311700" y="1093850"/>
            <a:ext cx="8520600" cy="3974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Char char="❖"/>
            </a:pPr>
            <a:r>
              <a:rPr lang="vi" sz="1700">
                <a:solidFill>
                  <a:srgbClr val="000000"/>
                </a:solidFill>
              </a:rPr>
              <a:t>K</a:t>
            </a:r>
            <a:r>
              <a:rPr lang="vi" sz="1700">
                <a:solidFill>
                  <a:srgbClr val="000000"/>
                </a:solidFill>
              </a:rPr>
              <a:t>iểm thử ứng suất</a:t>
            </a:r>
            <a:endParaRPr sz="1700">
              <a:solidFill>
                <a:srgbClr val="000000"/>
              </a:solidFill>
            </a:endParaRPr>
          </a:p>
          <a:p>
            <a:pPr indent="-336550" lvl="1" marL="914400" rtl="0" algn="l">
              <a:spcBef>
                <a:spcPts val="0"/>
              </a:spcBef>
              <a:spcAft>
                <a:spcPts val="0"/>
              </a:spcAft>
              <a:buClr>
                <a:srgbClr val="000000"/>
              </a:buClr>
              <a:buSzPts val="1700"/>
              <a:buChar char="➢"/>
            </a:pPr>
            <a:r>
              <a:rPr lang="vi" sz="1700">
                <a:solidFill>
                  <a:srgbClr val="000000"/>
                </a:solidFill>
              </a:rPr>
              <a:t>làm cho phần mềm đương đầu với các tình huống bất thường (ngắn , tràn bộ nhớ , tài nguyên …)</a:t>
            </a:r>
            <a:endParaRPr sz="1700">
              <a:solidFill>
                <a:srgbClr val="000000"/>
              </a:solidFill>
            </a:endParaRPr>
          </a:p>
          <a:p>
            <a:pPr indent="-336550" lvl="1" marL="914400" rtl="0" algn="l">
              <a:spcBef>
                <a:spcPts val="0"/>
              </a:spcBef>
              <a:spcAft>
                <a:spcPts val="0"/>
              </a:spcAft>
              <a:buClr>
                <a:srgbClr val="000000"/>
              </a:buClr>
              <a:buSzPts val="1700"/>
              <a:buChar char="➢"/>
            </a:pPr>
            <a:r>
              <a:rPr lang="vi" sz="1700">
                <a:solidFill>
                  <a:srgbClr val="000000"/>
                </a:solidFill>
              </a:rPr>
              <a:t>Mục đích : tìm hiểu giới hạn chịu tải của hệ thống , đặc trưng của hệ thống khi đạt và vượt giới hạn chịu tải (khi bị sụp đổ)</a:t>
            </a:r>
            <a:endParaRPr sz="1700">
              <a:solidFill>
                <a:srgbClr val="000000"/>
              </a:solidFill>
            </a:endParaRPr>
          </a:p>
          <a:p>
            <a:pPr indent="-336550" lvl="0" marL="457200" rtl="0" algn="l">
              <a:spcBef>
                <a:spcPts val="0"/>
              </a:spcBef>
              <a:spcAft>
                <a:spcPts val="0"/>
              </a:spcAft>
              <a:buClr>
                <a:srgbClr val="000000"/>
              </a:buClr>
              <a:buSzPts val="1700"/>
              <a:buChar char="❖"/>
            </a:pPr>
            <a:r>
              <a:rPr lang="vi" sz="1700">
                <a:solidFill>
                  <a:srgbClr val="000000"/>
                </a:solidFill>
              </a:rPr>
              <a:t>Kiểm thử thực thi</a:t>
            </a:r>
            <a:endParaRPr sz="1700">
              <a:solidFill>
                <a:srgbClr val="000000"/>
              </a:solidFill>
            </a:endParaRPr>
          </a:p>
          <a:p>
            <a:pPr indent="-336550" lvl="1" marL="914400" rtl="0" algn="l">
              <a:spcBef>
                <a:spcPts val="0"/>
              </a:spcBef>
              <a:spcAft>
                <a:spcPts val="0"/>
              </a:spcAft>
              <a:buClr>
                <a:srgbClr val="000000"/>
              </a:buClr>
              <a:buSzPts val="1700"/>
              <a:buChar char="➢"/>
            </a:pPr>
            <a:r>
              <a:rPr lang="vi" sz="1700">
                <a:solidFill>
                  <a:srgbClr val="000000"/>
                </a:solidFill>
              </a:rPr>
              <a:t>được thiết kế để quá trình thực thi của phần mềm trong suốt quá trình chạy trong hệ thống tích hợp (trong môi tr</a:t>
            </a:r>
            <a:r>
              <a:rPr lang="vi" sz="1700">
                <a:solidFill>
                  <a:srgbClr val="000000"/>
                </a:solidFill>
              </a:rPr>
              <a:t>ường</a:t>
            </a:r>
            <a:r>
              <a:rPr lang="vi" sz="1700">
                <a:solidFill>
                  <a:srgbClr val="000000"/>
                </a:solidFill>
              </a:rPr>
              <a:t> hoàn ch</a:t>
            </a:r>
            <a:r>
              <a:rPr lang="vi" sz="1700">
                <a:solidFill>
                  <a:srgbClr val="000000"/>
                </a:solidFill>
              </a:rPr>
              <a:t>ỉnh</a:t>
            </a:r>
            <a:r>
              <a:rPr lang="vi" sz="1700">
                <a:solidFill>
                  <a:srgbClr val="000000"/>
                </a:solidFill>
              </a:rPr>
              <a:t> đủ các điều kiện để thực thi sản phẩm)</a:t>
            </a:r>
            <a:endParaRPr sz="1700">
              <a:solidFill>
                <a:srgbClr val="000000"/>
              </a:solidFill>
            </a:endParaRPr>
          </a:p>
          <a:p>
            <a:pPr indent="-336550" lvl="1" marL="914400" rtl="0" algn="l">
              <a:spcBef>
                <a:spcPts val="0"/>
              </a:spcBef>
              <a:spcAft>
                <a:spcPts val="0"/>
              </a:spcAft>
              <a:buClr>
                <a:srgbClr val="000000"/>
              </a:buClr>
              <a:buSzPts val="1700"/>
              <a:buChar char="➢"/>
            </a:pPr>
            <a:r>
              <a:rPr lang="vi" sz="1700">
                <a:solidFill>
                  <a:srgbClr val="000000"/>
                </a:solidFill>
              </a:rPr>
              <a:t>xuất hiện trong tất cả các bước của tiến trình kiểm thử</a:t>
            </a:r>
            <a:endParaRPr sz="1700">
              <a:solidFill>
                <a:srgbClr val="000000"/>
              </a:solidFill>
            </a:endParaRPr>
          </a:p>
          <a:p>
            <a:pPr indent="0" lvl="0" marL="914400" rtl="0" algn="l">
              <a:spcBef>
                <a:spcPts val="1600"/>
              </a:spcBef>
              <a:spcAft>
                <a:spcPts val="1600"/>
              </a:spcAft>
              <a:buNone/>
            </a:pPr>
            <a:r>
              <a:t/>
            </a:r>
            <a:endParaRPr sz="1700">
              <a:solidFill>
                <a:srgbClr val="000000"/>
              </a:solidFill>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7"/>
          <p:cNvSpPr txBox="1"/>
          <p:nvPr>
            <p:ph type="title"/>
          </p:nvPr>
        </p:nvSpPr>
        <p:spPr>
          <a:xfrm>
            <a:off x="0" y="292850"/>
            <a:ext cx="91440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vi" sz="3000">
                <a:solidFill>
                  <a:srgbClr val="000000"/>
                </a:solidFill>
                <a:latin typeface="Source Code Pro"/>
                <a:ea typeface="Source Code Pro"/>
                <a:cs typeface="Source Code Pro"/>
                <a:sym typeface="Source Code Pro"/>
              </a:rPr>
              <a:t>Kiểm thử chấp nhận(Acceptance Testing)</a:t>
            </a:r>
            <a:endParaRPr b="0" sz="3000">
              <a:solidFill>
                <a:srgbClr val="000000"/>
              </a:solidFill>
              <a:latin typeface="Source Code Pro"/>
              <a:ea typeface="Source Code Pro"/>
              <a:cs typeface="Source Code Pro"/>
              <a:sym typeface="Source Code Pro"/>
            </a:endParaRPr>
          </a:p>
          <a:p>
            <a:pPr indent="0" lvl="0" marL="0" rtl="0" algn="l">
              <a:spcBef>
                <a:spcPts val="0"/>
              </a:spcBef>
              <a:spcAft>
                <a:spcPts val="0"/>
              </a:spcAft>
              <a:buNone/>
            </a:pPr>
            <a:r>
              <a:t/>
            </a:r>
            <a:endParaRPr/>
          </a:p>
        </p:txBody>
      </p:sp>
      <p:sp>
        <p:nvSpPr>
          <p:cNvPr id="214" name="Google Shape;214;p37"/>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5" name="Google Shape;215;p37"/>
          <p:cNvPicPr preferRelativeResize="0"/>
          <p:nvPr/>
        </p:nvPicPr>
        <p:blipFill>
          <a:blip r:embed="rId3">
            <a:alphaModFix/>
          </a:blip>
          <a:stretch>
            <a:fillRect/>
          </a:stretch>
        </p:blipFill>
        <p:spPr>
          <a:xfrm>
            <a:off x="311700" y="1281100"/>
            <a:ext cx="3469755" cy="32877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8"/>
          <p:cNvSpPr txBox="1"/>
          <p:nvPr>
            <p:ph type="title"/>
          </p:nvPr>
        </p:nvSpPr>
        <p:spPr>
          <a:xfrm>
            <a:off x="125450" y="292850"/>
            <a:ext cx="88713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vi" sz="3000">
                <a:solidFill>
                  <a:srgbClr val="000000"/>
                </a:solidFill>
                <a:latin typeface="Source Code Pro"/>
                <a:ea typeface="Source Code Pro"/>
                <a:cs typeface="Source Code Pro"/>
                <a:sym typeface="Source Code Pro"/>
              </a:rPr>
              <a:t>Kiểm thử chấp nhận(Acceptance Testing)</a:t>
            </a:r>
            <a:endParaRPr b="0" sz="3200">
              <a:solidFill>
                <a:srgbClr val="000000"/>
              </a:solidFill>
              <a:latin typeface="Source Code Pro"/>
              <a:ea typeface="Source Code Pro"/>
              <a:cs typeface="Source Code Pro"/>
              <a:sym typeface="Source Code Pro"/>
            </a:endParaRPr>
          </a:p>
        </p:txBody>
      </p:sp>
      <p:sp>
        <p:nvSpPr>
          <p:cNvPr id="221" name="Google Shape;221;p38"/>
          <p:cNvSpPr txBox="1"/>
          <p:nvPr>
            <p:ph idx="1" type="body"/>
          </p:nvPr>
        </p:nvSpPr>
        <p:spPr>
          <a:xfrm>
            <a:off x="311700" y="1228675"/>
            <a:ext cx="86850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800">
                <a:solidFill>
                  <a:srgbClr val="000000"/>
                </a:solidFill>
              </a:rPr>
              <a:t>-</a:t>
            </a:r>
            <a:r>
              <a:rPr lang="vi" sz="1800">
                <a:solidFill>
                  <a:srgbClr val="292B2C"/>
                </a:solidFill>
              </a:rPr>
              <a:t>Đây là một kiểm thử liên quan đến nhu cầu của người sử dụng, yêu cầu và quy trình kinh doanh được tiến hành để xác định có hay không một hệ thống đáp ứng các tiêu chí chấp nhận và kiểm tra hệ thống đáp ứng yêu cầu của khách hàng.</a:t>
            </a:r>
            <a:endParaRPr sz="1800">
              <a:solidFill>
                <a:srgbClr val="292B2C"/>
              </a:solidFill>
            </a:endParaRPr>
          </a:p>
          <a:p>
            <a:pPr indent="0" lvl="0" marL="0" rtl="0" algn="l">
              <a:spcBef>
                <a:spcPts val="1600"/>
              </a:spcBef>
              <a:spcAft>
                <a:spcPts val="0"/>
              </a:spcAft>
              <a:buNone/>
            </a:pPr>
            <a:r>
              <a:rPr lang="vi" sz="1800">
                <a:solidFill>
                  <a:srgbClr val="292B2C"/>
                </a:solidFill>
              </a:rPr>
              <a:t>-Kiểm thử hợp lệ  kiểm thử các chức năng để kiểm tra hành vi của hệ thống bằng cách sử dụng dữ liệu thực tế.</a:t>
            </a:r>
            <a:endParaRPr sz="1800">
              <a:solidFill>
                <a:srgbClr val="292B2C"/>
              </a:solidFill>
            </a:endParaRPr>
          </a:p>
          <a:p>
            <a:pPr indent="0" lvl="0" marL="0" rtl="0" algn="l">
              <a:spcBef>
                <a:spcPts val="1600"/>
              </a:spcBef>
              <a:spcAft>
                <a:spcPts val="0"/>
              </a:spcAft>
              <a:buNone/>
            </a:pPr>
            <a:r>
              <a:t/>
            </a:r>
            <a:endParaRPr sz="1800">
              <a:solidFill>
                <a:srgbClr val="292B2C"/>
              </a:solidFill>
            </a:endParaRPr>
          </a:p>
          <a:p>
            <a:pPr indent="0" lvl="0" marL="0" rtl="0" algn="l">
              <a:spcBef>
                <a:spcPts val="1600"/>
              </a:spcBef>
              <a:spcAft>
                <a:spcPts val="1600"/>
              </a:spcAft>
              <a:buNone/>
            </a:pPr>
            <a:r>
              <a:t/>
            </a:r>
            <a:endParaRPr sz="180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39"/>
          <p:cNvSpPr txBox="1"/>
          <p:nvPr>
            <p:ph type="title"/>
          </p:nvPr>
        </p:nvSpPr>
        <p:spPr>
          <a:xfrm>
            <a:off x="0" y="292850"/>
            <a:ext cx="90504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vi" sz="3000">
                <a:solidFill>
                  <a:srgbClr val="000000"/>
                </a:solidFill>
                <a:latin typeface="Source Code Pro"/>
                <a:ea typeface="Source Code Pro"/>
                <a:cs typeface="Source Code Pro"/>
                <a:sym typeface="Source Code Pro"/>
              </a:rPr>
              <a:t>Kiểm thử chấp nhận(Acceptance Testing)</a:t>
            </a:r>
            <a:endParaRPr b="0" sz="3200">
              <a:solidFill>
                <a:srgbClr val="000000"/>
              </a:solidFill>
              <a:latin typeface="Source Code Pro"/>
              <a:ea typeface="Source Code Pro"/>
              <a:cs typeface="Source Code Pro"/>
              <a:sym typeface="Source Code Pro"/>
            </a:endParaRPr>
          </a:p>
          <a:p>
            <a:pPr indent="0" lvl="0" marL="0" rtl="0" algn="l">
              <a:spcBef>
                <a:spcPts val="0"/>
              </a:spcBef>
              <a:spcAft>
                <a:spcPts val="0"/>
              </a:spcAft>
              <a:buNone/>
            </a:pPr>
            <a:r>
              <a:t/>
            </a:r>
            <a:endParaRPr/>
          </a:p>
        </p:txBody>
      </p:sp>
      <p:sp>
        <p:nvSpPr>
          <p:cNvPr id="227" name="Google Shape;227;p3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solidFill>
                  <a:srgbClr val="000000"/>
                </a:solidFill>
              </a:rPr>
              <a:t>    Nếu phần mềm được phát triển nhiều sản phẩm được sử dụng bởi nhiều khách hàng thì không thực tế cho việc thực hiện các kiểm thử chấp nhận chính thức cho từng khách hàng.</a:t>
            </a:r>
            <a:endParaRPr>
              <a:solidFill>
                <a:srgbClr val="000000"/>
              </a:solidFill>
            </a:endParaRPr>
          </a:p>
          <a:p>
            <a:pPr indent="177800" lvl="0" marL="0" rtl="0" algn="l">
              <a:spcBef>
                <a:spcPts val="0"/>
              </a:spcBef>
              <a:spcAft>
                <a:spcPts val="0"/>
              </a:spcAft>
              <a:buNone/>
            </a:pPr>
            <a:r>
              <a:rPr lang="vi">
                <a:solidFill>
                  <a:srgbClr val="000000"/>
                </a:solidFill>
              </a:rPr>
              <a:t>Phần lớn người xây dựng phần mềm sử dụng 1 trong 2 kiểu:</a:t>
            </a:r>
            <a:endParaRPr>
              <a:solidFill>
                <a:srgbClr val="000000"/>
              </a:solidFill>
            </a:endParaRPr>
          </a:p>
          <a:p>
            <a:pPr indent="177800" lvl="0" marL="0" rtl="0" algn="l">
              <a:spcBef>
                <a:spcPts val="0"/>
              </a:spcBef>
              <a:spcAft>
                <a:spcPts val="0"/>
              </a:spcAft>
              <a:buNone/>
            </a:pPr>
            <a:r>
              <a:rPr lang="vi">
                <a:solidFill>
                  <a:srgbClr val="000000"/>
                </a:solidFill>
              </a:rPr>
              <a:t>	   +Kiểm thử hợp lệ Alpha.</a:t>
            </a:r>
            <a:endParaRPr>
              <a:solidFill>
                <a:srgbClr val="000000"/>
              </a:solidFill>
            </a:endParaRPr>
          </a:p>
          <a:p>
            <a:pPr indent="177800" lvl="0" marL="0" rtl="0" algn="l">
              <a:spcBef>
                <a:spcPts val="0"/>
              </a:spcBef>
              <a:spcAft>
                <a:spcPts val="0"/>
              </a:spcAft>
              <a:buNone/>
            </a:pPr>
            <a:r>
              <a:rPr lang="vi">
                <a:solidFill>
                  <a:srgbClr val="000000"/>
                </a:solidFill>
              </a:rPr>
              <a:t>     +Kiểm thử hợp lệ Beta.</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1600"/>
              </a:spcAft>
              <a:buNone/>
            </a:pPr>
            <a:r>
              <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8">
                                  <p:stCondLst>
                                    <p:cond delay="0"/>
                                  </p:stCondLst>
                                  <p:childTnLst>
                                    <p:anim calcmode="lin" valueType="num">
                                      <p:cBhvr additive="base">
                                        <p:cTn dur="1000"/>
                                        <p:tgtEl>
                                          <p:spTgt spid="227">
                                            <p:txEl>
                                              <p:pRg end="0" st="0"/>
                                            </p:txEl>
                                          </p:spTgt>
                                        </p:tgtEl>
                                        <p:attrNameLst>
                                          <p:attrName>ppt_x</p:attrName>
                                        </p:attrNameLst>
                                      </p:cBhvr>
                                      <p:tavLst>
                                        <p:tav fmla="" tm="0">
                                          <p:val>
                                            <p:strVal val="#ppt_x"/>
                                          </p:val>
                                        </p:tav>
                                        <p:tav fmla="" tm="100000">
                                          <p:val>
                                            <p:strVal val="#ppt_x-1"/>
                                          </p:val>
                                        </p:tav>
                                      </p:tavLst>
                                    </p:anim>
                                    <p:set>
                                      <p:cBhvr>
                                        <p:cTn dur="1" fill="hold">
                                          <p:stCondLst>
                                            <p:cond delay="1000"/>
                                          </p:stCondLst>
                                        </p:cTn>
                                        <p:tgtEl>
                                          <p:spTgt spid="227">
                                            <p:txEl>
                                              <p:pRg end="0" st="0"/>
                                            </p:txEl>
                                          </p:spTgt>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8">
                                  <p:stCondLst>
                                    <p:cond delay="0"/>
                                  </p:stCondLst>
                                  <p:childTnLst>
                                    <p:anim calcmode="lin" valueType="num">
                                      <p:cBhvr additive="base">
                                        <p:cTn dur="1000"/>
                                        <p:tgtEl>
                                          <p:spTgt spid="227">
                                            <p:txEl>
                                              <p:pRg end="1" st="1"/>
                                            </p:txEl>
                                          </p:spTgt>
                                        </p:tgtEl>
                                        <p:attrNameLst>
                                          <p:attrName>ppt_x</p:attrName>
                                        </p:attrNameLst>
                                      </p:cBhvr>
                                      <p:tavLst>
                                        <p:tav fmla="" tm="0">
                                          <p:val>
                                            <p:strVal val="#ppt_x"/>
                                          </p:val>
                                        </p:tav>
                                        <p:tav fmla="" tm="100000">
                                          <p:val>
                                            <p:strVal val="#ppt_x-1"/>
                                          </p:val>
                                        </p:tav>
                                      </p:tavLst>
                                    </p:anim>
                                    <p:set>
                                      <p:cBhvr>
                                        <p:cTn dur="1" fill="hold">
                                          <p:stCondLst>
                                            <p:cond delay="1000"/>
                                          </p:stCondLst>
                                        </p:cTn>
                                        <p:tgtEl>
                                          <p:spTgt spid="227">
                                            <p:txEl>
                                              <p:pRg end="1" st="1"/>
                                            </p:txEl>
                                          </p:spTgt>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8">
                                  <p:stCondLst>
                                    <p:cond delay="0"/>
                                  </p:stCondLst>
                                  <p:childTnLst>
                                    <p:anim calcmode="lin" valueType="num">
                                      <p:cBhvr additive="base">
                                        <p:cTn dur="1000"/>
                                        <p:tgtEl>
                                          <p:spTgt spid="227">
                                            <p:txEl>
                                              <p:pRg end="2" st="2"/>
                                            </p:txEl>
                                          </p:spTgt>
                                        </p:tgtEl>
                                        <p:attrNameLst>
                                          <p:attrName>ppt_x</p:attrName>
                                        </p:attrNameLst>
                                      </p:cBhvr>
                                      <p:tavLst>
                                        <p:tav fmla="" tm="0">
                                          <p:val>
                                            <p:strVal val="#ppt_x"/>
                                          </p:val>
                                        </p:tav>
                                        <p:tav fmla="" tm="100000">
                                          <p:val>
                                            <p:strVal val="#ppt_x-1"/>
                                          </p:val>
                                        </p:tav>
                                      </p:tavLst>
                                    </p:anim>
                                    <p:set>
                                      <p:cBhvr>
                                        <p:cTn dur="1" fill="hold">
                                          <p:stCondLst>
                                            <p:cond delay="1000"/>
                                          </p:stCondLst>
                                        </p:cTn>
                                        <p:tgtEl>
                                          <p:spTgt spid="227">
                                            <p:txEl>
                                              <p:pRg end="2" st="2"/>
                                            </p:txEl>
                                          </p:spTgt>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8">
                                  <p:stCondLst>
                                    <p:cond delay="0"/>
                                  </p:stCondLst>
                                  <p:childTnLst>
                                    <p:anim calcmode="lin" valueType="num">
                                      <p:cBhvr additive="base">
                                        <p:cTn dur="1000"/>
                                        <p:tgtEl>
                                          <p:spTgt spid="227">
                                            <p:txEl>
                                              <p:pRg end="3" st="3"/>
                                            </p:txEl>
                                          </p:spTgt>
                                        </p:tgtEl>
                                        <p:attrNameLst>
                                          <p:attrName>ppt_x</p:attrName>
                                        </p:attrNameLst>
                                      </p:cBhvr>
                                      <p:tavLst>
                                        <p:tav fmla="" tm="0">
                                          <p:val>
                                            <p:strVal val="#ppt_x"/>
                                          </p:val>
                                        </p:tav>
                                        <p:tav fmla="" tm="100000">
                                          <p:val>
                                            <p:strVal val="#ppt_x-1"/>
                                          </p:val>
                                        </p:tav>
                                      </p:tavLst>
                                    </p:anim>
                                    <p:set>
                                      <p:cBhvr>
                                        <p:cTn dur="1" fill="hold">
                                          <p:stCondLst>
                                            <p:cond delay="1000"/>
                                          </p:stCondLst>
                                        </p:cTn>
                                        <p:tgtEl>
                                          <p:spTgt spid="227">
                                            <p:txEl>
                                              <p:pRg end="3" st="3"/>
                                            </p:txEl>
                                          </p:spTgt>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8">
                                  <p:stCondLst>
                                    <p:cond delay="0"/>
                                  </p:stCondLst>
                                  <p:childTnLst>
                                    <p:anim calcmode="lin" valueType="num">
                                      <p:cBhvr additive="base">
                                        <p:cTn dur="1000"/>
                                        <p:tgtEl>
                                          <p:spTgt spid="227">
                                            <p:txEl>
                                              <p:pRg end="4" st="4"/>
                                            </p:txEl>
                                          </p:spTgt>
                                        </p:tgtEl>
                                        <p:attrNameLst>
                                          <p:attrName>ppt_x</p:attrName>
                                        </p:attrNameLst>
                                      </p:cBhvr>
                                      <p:tavLst>
                                        <p:tav fmla="" tm="0">
                                          <p:val>
                                            <p:strVal val="#ppt_x"/>
                                          </p:val>
                                        </p:tav>
                                        <p:tav fmla="" tm="100000">
                                          <p:val>
                                            <p:strVal val="#ppt_x-1"/>
                                          </p:val>
                                        </p:tav>
                                      </p:tavLst>
                                    </p:anim>
                                    <p:set>
                                      <p:cBhvr>
                                        <p:cTn dur="1" fill="hold">
                                          <p:stCondLst>
                                            <p:cond delay="1000"/>
                                          </p:stCondLst>
                                        </p:cTn>
                                        <p:tgtEl>
                                          <p:spTgt spid="227">
                                            <p:txEl>
                                              <p:pRg end="4" st="4"/>
                                            </p:txEl>
                                          </p:spTgt>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8">
                                  <p:stCondLst>
                                    <p:cond delay="0"/>
                                  </p:stCondLst>
                                  <p:childTnLst>
                                    <p:anim calcmode="lin" valueType="num">
                                      <p:cBhvr additive="base">
                                        <p:cTn dur="1000"/>
                                        <p:tgtEl>
                                          <p:spTgt spid="227">
                                            <p:txEl>
                                              <p:pRg end="5" st="5"/>
                                            </p:txEl>
                                          </p:spTgt>
                                        </p:tgtEl>
                                        <p:attrNameLst>
                                          <p:attrName>ppt_x</p:attrName>
                                        </p:attrNameLst>
                                      </p:cBhvr>
                                      <p:tavLst>
                                        <p:tav fmla="" tm="0">
                                          <p:val>
                                            <p:strVal val="#ppt_x"/>
                                          </p:val>
                                        </p:tav>
                                        <p:tav fmla="" tm="100000">
                                          <p:val>
                                            <p:strVal val="#ppt_x-1"/>
                                          </p:val>
                                        </p:tav>
                                      </p:tavLst>
                                    </p:anim>
                                    <p:set>
                                      <p:cBhvr>
                                        <p:cTn dur="1" fill="hold">
                                          <p:stCondLst>
                                            <p:cond delay="1000"/>
                                          </p:stCondLst>
                                        </p:cTn>
                                        <p:tgtEl>
                                          <p:spTgt spid="227">
                                            <p:txEl>
                                              <p:pRg end="5" st="5"/>
                                            </p:txEl>
                                          </p:spTgt>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4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So sánh giữa KTHT và KTCN</a:t>
            </a:r>
            <a:endParaRPr/>
          </a:p>
        </p:txBody>
      </p:sp>
      <p:sp>
        <p:nvSpPr>
          <p:cNvPr id="233" name="Google Shape;233;p4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aphicFrame>
        <p:nvGraphicFramePr>
          <p:cNvPr id="234" name="Google Shape;234;p40"/>
          <p:cNvGraphicFramePr/>
          <p:nvPr/>
        </p:nvGraphicFramePr>
        <p:xfrm>
          <a:off x="162600" y="1093850"/>
          <a:ext cx="3000000" cy="3000000"/>
        </p:xfrm>
        <a:graphic>
          <a:graphicData uri="http://schemas.openxmlformats.org/drawingml/2006/table">
            <a:tbl>
              <a:tblPr>
                <a:noFill/>
                <a:tableStyleId>{E5DBF567-5407-40CC-9E76-AE93E9998727}</a:tableStyleId>
              </a:tblPr>
              <a:tblGrid>
                <a:gridCol w="4334850"/>
                <a:gridCol w="4334850"/>
              </a:tblGrid>
              <a:tr h="450800">
                <a:tc>
                  <a:txBody>
                    <a:bodyPr>
                      <a:noAutofit/>
                    </a:bodyPr>
                    <a:lstStyle/>
                    <a:p>
                      <a:pPr indent="0" lvl="0" marL="0" rtl="0" algn="l">
                        <a:spcBef>
                          <a:spcPts val="0"/>
                        </a:spcBef>
                        <a:spcAft>
                          <a:spcPts val="0"/>
                        </a:spcAft>
                        <a:buNone/>
                      </a:pPr>
                      <a:r>
                        <a:rPr b="1" lang="vi" sz="1800">
                          <a:latin typeface="Source Code Pro"/>
                          <a:ea typeface="Source Code Pro"/>
                          <a:cs typeface="Source Code Pro"/>
                          <a:sym typeface="Source Code Pro"/>
                        </a:rPr>
                        <a:t>     </a:t>
                      </a:r>
                      <a:r>
                        <a:rPr b="1" lang="vi" sz="1800">
                          <a:latin typeface="Source Code Pro"/>
                          <a:ea typeface="Source Code Pro"/>
                          <a:cs typeface="Source Code Pro"/>
                          <a:sym typeface="Source Code Pro"/>
                        </a:rPr>
                        <a:t>System testing</a:t>
                      </a:r>
                      <a:endParaRPr b="1" sz="1800">
                        <a:latin typeface="Source Code Pro"/>
                        <a:ea typeface="Source Code Pro"/>
                        <a:cs typeface="Source Code Pro"/>
                        <a:sym typeface="Source Code Pro"/>
                      </a:endParaRPr>
                    </a:p>
                  </a:txBody>
                  <a:tcPr marT="91425" marB="91425" marR="91425" marL="91425"/>
                </a:tc>
                <a:tc>
                  <a:txBody>
                    <a:bodyPr>
                      <a:noAutofit/>
                    </a:bodyPr>
                    <a:lstStyle/>
                    <a:p>
                      <a:pPr indent="0" lvl="0" marL="0" rtl="0" algn="l">
                        <a:spcBef>
                          <a:spcPts val="0"/>
                        </a:spcBef>
                        <a:spcAft>
                          <a:spcPts val="0"/>
                        </a:spcAft>
                        <a:buNone/>
                      </a:pPr>
                      <a:r>
                        <a:rPr b="1" lang="vi" sz="1800">
                          <a:latin typeface="Source Code Pro"/>
                          <a:ea typeface="Source Code Pro"/>
                          <a:cs typeface="Source Code Pro"/>
                          <a:sym typeface="Source Code Pro"/>
                        </a:rPr>
                        <a:t>  </a:t>
                      </a:r>
                      <a:r>
                        <a:rPr b="1" lang="vi" sz="1800">
                          <a:latin typeface="Source Code Pro"/>
                          <a:ea typeface="Source Code Pro"/>
                          <a:cs typeface="Source Code Pro"/>
                          <a:sym typeface="Source Code Pro"/>
                        </a:rPr>
                        <a:t>Acceptance Testing</a:t>
                      </a:r>
                      <a:endParaRPr b="1" sz="1800">
                        <a:latin typeface="Source Code Pro"/>
                        <a:ea typeface="Source Code Pro"/>
                        <a:cs typeface="Source Code Pro"/>
                        <a:sym typeface="Source Code Pro"/>
                      </a:endParaRPr>
                    </a:p>
                  </a:txBody>
                  <a:tcPr marT="91425" marB="91425" marR="91425" marL="91425"/>
                </a:tc>
              </a:tr>
              <a:tr h="606025">
                <a:tc>
                  <a:txBody>
                    <a:bodyPr>
                      <a:noAutofit/>
                    </a:bodyPr>
                    <a:lstStyle/>
                    <a:p>
                      <a:pPr indent="0" lvl="0" marL="0" rtl="0" algn="l">
                        <a:spcBef>
                          <a:spcPts val="0"/>
                        </a:spcBef>
                        <a:spcAft>
                          <a:spcPts val="0"/>
                        </a:spcAft>
                        <a:buNone/>
                      </a:pPr>
                      <a:r>
                        <a:rPr lang="vi" sz="1350">
                          <a:solidFill>
                            <a:srgbClr val="292B2C"/>
                          </a:solidFill>
                          <a:highlight>
                            <a:srgbClr val="FFFFFF"/>
                          </a:highlight>
                        </a:rPr>
                        <a:t> Kiểm thử hệ thống được thực hiện để kiểm tra xem phần mềm đáp ứng các yêu cầu đã quy định.</a:t>
                      </a:r>
                      <a:endParaRPr/>
                    </a:p>
                  </a:txBody>
                  <a:tcPr marT="91425" marB="91425" marR="91425" marL="91425"/>
                </a:tc>
                <a:tc>
                  <a:txBody>
                    <a:bodyPr>
                      <a:noAutofit/>
                    </a:bodyPr>
                    <a:lstStyle/>
                    <a:p>
                      <a:pPr indent="0" lvl="0" marL="0" rtl="0" algn="l">
                        <a:spcBef>
                          <a:spcPts val="0"/>
                        </a:spcBef>
                        <a:spcAft>
                          <a:spcPts val="0"/>
                        </a:spcAft>
                        <a:buNone/>
                      </a:pPr>
                      <a:r>
                        <a:rPr lang="vi" sz="1350">
                          <a:solidFill>
                            <a:srgbClr val="292B2C"/>
                          </a:solidFill>
                          <a:highlight>
                            <a:srgbClr val="FFFFFF"/>
                          </a:highlight>
                        </a:rPr>
                        <a:t>Kiểm thử </a:t>
                      </a:r>
                      <a:r>
                        <a:rPr lang="vi" sz="1350">
                          <a:solidFill>
                            <a:srgbClr val="292B2C"/>
                          </a:solidFill>
                          <a:highlight>
                            <a:srgbClr val="FFFFFF"/>
                          </a:highlight>
                        </a:rPr>
                        <a:t>chấp nhận</a:t>
                      </a:r>
                      <a:r>
                        <a:rPr lang="vi" sz="1350">
                          <a:solidFill>
                            <a:srgbClr val="292B2C"/>
                          </a:solidFill>
                          <a:highlight>
                            <a:srgbClr val="FFFFFF"/>
                          </a:highlight>
                        </a:rPr>
                        <a:t> là kiểm thử chức năng, được thực hiện để kiểm tra xem phần mềm đáp ứng các yêu cầu của khách hàng.</a:t>
                      </a:r>
                      <a:endParaRPr/>
                    </a:p>
                  </a:txBody>
                  <a:tcPr marT="91425" marB="91425" marR="91425" marL="91425"/>
                </a:tc>
              </a:tr>
              <a:tr h="606025">
                <a:tc>
                  <a:txBody>
                    <a:bodyPr>
                      <a:noAutofit/>
                    </a:bodyPr>
                    <a:lstStyle/>
                    <a:p>
                      <a:pPr indent="0" lvl="0" marL="0" rtl="0" algn="l">
                        <a:spcBef>
                          <a:spcPts val="0"/>
                        </a:spcBef>
                        <a:spcAft>
                          <a:spcPts val="0"/>
                        </a:spcAft>
                        <a:buNone/>
                      </a:pPr>
                      <a:r>
                        <a:rPr lang="vi" sz="1350">
                          <a:solidFill>
                            <a:srgbClr val="292B2C"/>
                          </a:solidFill>
                          <a:highlight>
                            <a:srgbClr val="FFFFFF"/>
                          </a:highlight>
                        </a:rPr>
                        <a:t>Trong kiểm thử hệ thống, sẽ kiểm tra cách toàn bộ hệ thống được thực hiện, thực hiện kiểm tra các chức năng.</a:t>
                      </a:r>
                      <a:endParaRPr/>
                    </a:p>
                  </a:txBody>
                  <a:tcPr marT="91425" marB="91425" marR="91425" marL="91425"/>
                </a:tc>
                <a:tc>
                  <a:txBody>
                    <a:bodyPr>
                      <a:noAutofit/>
                    </a:bodyPr>
                    <a:lstStyle/>
                    <a:p>
                      <a:pPr indent="0" lvl="0" marL="0" rtl="0" algn="l">
                        <a:spcBef>
                          <a:spcPts val="0"/>
                        </a:spcBef>
                        <a:spcAft>
                          <a:spcPts val="0"/>
                        </a:spcAft>
                        <a:buNone/>
                      </a:pPr>
                      <a:r>
                        <a:rPr lang="vi" sz="1350">
                          <a:solidFill>
                            <a:srgbClr val="292B2C"/>
                          </a:solidFill>
                          <a:highlight>
                            <a:srgbClr val="FFFFFF"/>
                          </a:highlight>
                        </a:rPr>
                        <a:t>Trong kiểm thử chấp nhận sẽ kiểm tra hệ thống đáp ứng các nhu cầu kinh doanh của tổ chức, khả năng sử dụng của sản phẩm</a:t>
                      </a:r>
                      <a:endParaRPr/>
                    </a:p>
                  </a:txBody>
                  <a:tcPr marT="91425" marB="91425" marR="91425" marL="91425"/>
                </a:tc>
              </a:tr>
              <a:tr h="900375">
                <a:tc>
                  <a:txBody>
                    <a:bodyPr>
                      <a:noAutofit/>
                    </a:bodyPr>
                    <a:lstStyle/>
                    <a:p>
                      <a:pPr indent="0" lvl="0" marL="0" rtl="0" algn="l">
                        <a:spcBef>
                          <a:spcPts val="0"/>
                        </a:spcBef>
                        <a:spcAft>
                          <a:spcPts val="0"/>
                        </a:spcAft>
                        <a:buNone/>
                      </a:pPr>
                      <a:r>
                        <a:rPr lang="vi" sz="1350">
                          <a:solidFill>
                            <a:srgbClr val="292B2C"/>
                          </a:solidFill>
                          <a:highlight>
                            <a:srgbClr val="FFFFFF"/>
                          </a:highlight>
                        </a:rPr>
                        <a:t> Các lỗi tìm thấy trong kiểm thử hệ thống có thể được sửa dựa trên độ ưu tiên.</a:t>
                      </a:r>
                      <a:endParaRPr/>
                    </a:p>
                  </a:txBody>
                  <a:tcPr marT="91425" marB="91425" marR="91425" marL="91425"/>
                </a:tc>
                <a:tc>
                  <a:txBody>
                    <a:bodyPr>
                      <a:noAutofit/>
                    </a:bodyPr>
                    <a:lstStyle/>
                    <a:p>
                      <a:pPr indent="0" lvl="0" marL="0" rtl="0" algn="l">
                        <a:spcBef>
                          <a:spcPts val="0"/>
                        </a:spcBef>
                        <a:spcAft>
                          <a:spcPts val="0"/>
                        </a:spcAft>
                        <a:buNone/>
                      </a:pPr>
                      <a:r>
                        <a:rPr lang="vi" sz="1350">
                          <a:solidFill>
                            <a:srgbClr val="292B2C"/>
                          </a:solidFill>
                          <a:highlight>
                            <a:srgbClr val="F6F6F7"/>
                          </a:highlight>
                        </a:rPr>
                        <a:t> Các lỗi tìm thấy trong kiểm thử chấp nhận được xem như là sự thất bại của sản phẩm.</a:t>
                      </a:r>
                      <a:endParaRPr/>
                    </a:p>
                  </a:txBody>
                  <a:tcPr marT="91425" marB="91425" marR="91425" marL="91425"/>
                </a:tc>
              </a:tr>
              <a:tr h="910600">
                <a:tc>
                  <a:txBody>
                    <a:bodyPr>
                      <a:noAutofit/>
                    </a:bodyPr>
                    <a:lstStyle/>
                    <a:p>
                      <a:pPr indent="0" lvl="0" marL="0" rtl="0" algn="l">
                        <a:spcBef>
                          <a:spcPts val="0"/>
                        </a:spcBef>
                        <a:spcAft>
                          <a:spcPts val="0"/>
                        </a:spcAft>
                        <a:buNone/>
                      </a:pPr>
                      <a:r>
                        <a:rPr lang="vi" sz="1350">
                          <a:solidFill>
                            <a:srgbClr val="292B2C"/>
                          </a:solidFill>
                          <a:highlight>
                            <a:srgbClr val="F6F6F7"/>
                          </a:highlight>
                        </a:rPr>
                        <a:t>Tạo kế hoạch kiểm thử hệ thống.</a:t>
                      </a:r>
                      <a:endParaRPr/>
                    </a:p>
                  </a:txBody>
                  <a:tcPr marT="91425" marB="91425" marR="91425" marL="91425"/>
                </a:tc>
                <a:tc>
                  <a:txBody>
                    <a:bodyPr>
                      <a:noAutofit/>
                    </a:bodyPr>
                    <a:lstStyle/>
                    <a:p>
                      <a:pPr indent="0" lvl="0" marL="0" rtl="0" algn="l">
                        <a:spcBef>
                          <a:spcPts val="0"/>
                        </a:spcBef>
                        <a:spcAft>
                          <a:spcPts val="0"/>
                        </a:spcAft>
                        <a:buNone/>
                      </a:pPr>
                      <a:r>
                        <a:rPr lang="vi" sz="1350">
                          <a:solidFill>
                            <a:srgbClr val="292B2C"/>
                          </a:solidFill>
                          <a:highlight>
                            <a:srgbClr val="FFFFFF"/>
                          </a:highlight>
                        </a:rPr>
                        <a:t>Phân tích các yêu cầu doanh nghiệp</a:t>
                      </a:r>
                      <a:endParaRPr/>
                    </a:p>
                  </a:txBody>
                  <a:tcPr marT="91425" marB="91425" marR="91425" marL="91425"/>
                </a:tc>
              </a:tr>
              <a:tr h="450800">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41"/>
          <p:cNvSpPr txBox="1"/>
          <p:nvPr>
            <p:ph type="title"/>
          </p:nvPr>
        </p:nvSpPr>
        <p:spPr>
          <a:xfrm>
            <a:off x="311700" y="106675"/>
            <a:ext cx="8520600" cy="5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Ti</a:t>
            </a:r>
            <a:r>
              <a:rPr lang="vi"/>
              <a:t>ến trình gỡ lỗi</a:t>
            </a:r>
            <a:endParaRPr/>
          </a:p>
        </p:txBody>
      </p:sp>
      <p:sp>
        <p:nvSpPr>
          <p:cNvPr id="240" name="Google Shape;240;p41"/>
          <p:cNvSpPr txBox="1"/>
          <p:nvPr>
            <p:ph idx="1" type="body"/>
          </p:nvPr>
        </p:nvSpPr>
        <p:spPr>
          <a:xfrm>
            <a:off x="311700" y="903025"/>
            <a:ext cx="8520600" cy="36654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t/>
            </a:r>
            <a:endParaRPr>
              <a:solidFill>
                <a:srgbClr val="000000"/>
              </a:solidFill>
            </a:endParaRPr>
          </a:p>
          <a:p>
            <a:pPr indent="-342900" lvl="0" marL="457200" marR="0" rtl="0" algn="l">
              <a:lnSpc>
                <a:spcPct val="115000"/>
              </a:lnSpc>
              <a:spcBef>
                <a:spcPts val="1600"/>
              </a:spcBef>
              <a:spcAft>
                <a:spcPts val="0"/>
              </a:spcAft>
              <a:buClr>
                <a:srgbClr val="000000"/>
              </a:buClr>
              <a:buSzPts val="1800"/>
              <a:buChar char="❖"/>
            </a:pPr>
            <a:r>
              <a:rPr lang="vi">
                <a:solidFill>
                  <a:srgbClr val="000000"/>
                </a:solidFill>
              </a:rPr>
              <a:t>Gỡ lỗi  là một tiến trình độc lập với kiểm thử</a:t>
            </a:r>
            <a:endParaRPr>
              <a:solidFill>
                <a:srgbClr val="000000"/>
              </a:solidFill>
            </a:endParaRPr>
          </a:p>
          <a:p>
            <a:pPr indent="-342900" lvl="0" marL="457200" marR="0" rtl="0" algn="l">
              <a:lnSpc>
                <a:spcPct val="115000"/>
              </a:lnSpc>
              <a:spcBef>
                <a:spcPts val="0"/>
              </a:spcBef>
              <a:spcAft>
                <a:spcPts val="0"/>
              </a:spcAft>
              <a:buClr>
                <a:srgbClr val="000000"/>
              </a:buClr>
              <a:buSzPts val="1800"/>
              <a:buChar char="❖"/>
            </a:pPr>
            <a:r>
              <a:rPr lang="vi">
                <a:solidFill>
                  <a:srgbClr val="000000"/>
                </a:solidFill>
              </a:rPr>
              <a:t>Gỡ lỗi là tiến trình xuất hiện khi kiểm thử thành công tức là lỗi được phát hiện thì gỡ lỗi sẽ tiến hành loại bỏ lỗi</a:t>
            </a:r>
            <a:endParaRPr>
              <a:solidFill>
                <a:srgbClr val="000000"/>
              </a:solidFill>
            </a:endParaRPr>
          </a:p>
          <a:p>
            <a:pPr indent="0" lvl="0" marL="457200" marR="0" rtl="0" algn="l">
              <a:lnSpc>
                <a:spcPct val="115000"/>
              </a:lnSpc>
              <a:spcBef>
                <a:spcPts val="1600"/>
              </a:spcBef>
              <a:spcAft>
                <a:spcPts val="1600"/>
              </a:spcAft>
              <a:buNone/>
            </a:pPr>
            <a:r>
              <a:t/>
            </a: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ph type="title"/>
          </p:nvPr>
        </p:nvSpPr>
        <p:spPr>
          <a:xfrm>
            <a:off x="494300" y="327050"/>
            <a:ext cx="8520600" cy="6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Cách tiếp cận chiến lược kiểm thử phần mềm</a:t>
            </a:r>
            <a:endParaRPr/>
          </a:p>
          <a:p>
            <a:pPr indent="0" lvl="0" marL="0" rtl="0" algn="l">
              <a:spcBef>
                <a:spcPts val="0"/>
              </a:spcBef>
              <a:spcAft>
                <a:spcPts val="0"/>
              </a:spcAft>
              <a:buNone/>
            </a:pPr>
            <a:r>
              <a:t/>
            </a:r>
            <a:endParaRPr/>
          </a:p>
        </p:txBody>
      </p:sp>
      <p:sp>
        <p:nvSpPr>
          <p:cNvPr id="69" name="Google Shape;69;p15"/>
          <p:cNvSpPr txBox="1"/>
          <p:nvPr>
            <p:ph idx="1" type="body"/>
          </p:nvPr>
        </p:nvSpPr>
        <p:spPr>
          <a:xfrm>
            <a:off x="235625" y="1211300"/>
            <a:ext cx="8520600" cy="3342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vi">
                <a:solidFill>
                  <a:srgbClr val="000000"/>
                </a:solidFill>
              </a:rPr>
              <a:t>Kiểm thử là chuỗi  những hoạt động có thể được thiết lập kế hoạch trước và tiến hành một cách có  hệ thống</a:t>
            </a:r>
            <a:endParaRPr>
              <a:solidFill>
                <a:srgbClr val="000000"/>
              </a:solidFill>
            </a:endParaRPr>
          </a:p>
          <a:p>
            <a:pPr indent="-342900" lvl="0" marL="457200" rtl="0" algn="l">
              <a:spcBef>
                <a:spcPts val="0"/>
              </a:spcBef>
              <a:spcAft>
                <a:spcPts val="0"/>
              </a:spcAft>
              <a:buClr>
                <a:srgbClr val="000000"/>
              </a:buClr>
              <a:buSzPts val="1800"/>
              <a:buChar char="❖"/>
            </a:pPr>
            <a:r>
              <a:rPr lang="vi">
                <a:solidFill>
                  <a:srgbClr val="000000"/>
                </a:solidFill>
              </a:rPr>
              <a:t>Đặc trưng chung</a:t>
            </a:r>
            <a:endParaRPr>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bắt đầu tại mức mô đun và làm việc “hướng ra ngoài”</a:t>
            </a:r>
            <a:endParaRPr sz="1800">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các kĩ thuật khác nhau được sử dụng vào những thời điểm khác nhau</a:t>
            </a:r>
            <a:endParaRPr sz="1800">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tiến hành bởi người phát triển phần mềm và nhóm kiểm thử độc lập</a:t>
            </a:r>
            <a:endParaRPr sz="1800">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kiểm thử và gỡ lỗi là hoạt động khác nhau nhưng có quan hệ mật thiết với nhau</a:t>
            </a:r>
            <a:endParaRPr sz="18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69">
                                            <p:txEl>
                                              <p:pRg end="0" st="0"/>
                                            </p:txEl>
                                          </p:spTgt>
                                        </p:tgtEl>
                                        <p:attrNameLst>
                                          <p:attrName>style.visibility</p:attrName>
                                        </p:attrNameLst>
                                      </p:cBhvr>
                                      <p:to>
                                        <p:strVal val="visible"/>
                                      </p:to>
                                    </p:set>
                                    <p:anim calcmode="lin" valueType="num">
                                      <p:cBhvr additive="base">
                                        <p:cTn dur="1000"/>
                                        <p:tgtEl>
                                          <p:spTgt spid="69">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69">
                                            <p:txEl>
                                              <p:pRg end="1" st="1"/>
                                            </p:txEl>
                                          </p:spTgt>
                                        </p:tgtEl>
                                        <p:attrNameLst>
                                          <p:attrName>style.visibility</p:attrName>
                                        </p:attrNameLst>
                                      </p:cBhvr>
                                      <p:to>
                                        <p:strVal val="visible"/>
                                      </p:to>
                                    </p:set>
                                    <p:anim calcmode="lin" valueType="num">
                                      <p:cBhvr additive="base">
                                        <p:cTn dur="1000"/>
                                        <p:tgtEl>
                                          <p:spTgt spid="69">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69">
                                            <p:txEl>
                                              <p:pRg end="2" st="2"/>
                                            </p:txEl>
                                          </p:spTgt>
                                        </p:tgtEl>
                                        <p:attrNameLst>
                                          <p:attrName>style.visibility</p:attrName>
                                        </p:attrNameLst>
                                      </p:cBhvr>
                                      <p:to>
                                        <p:strVal val="visible"/>
                                      </p:to>
                                    </p:set>
                                    <p:anim calcmode="lin" valueType="num">
                                      <p:cBhvr additive="base">
                                        <p:cTn dur="1000"/>
                                        <p:tgtEl>
                                          <p:spTgt spid="69">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69">
                                            <p:txEl>
                                              <p:pRg end="3" st="3"/>
                                            </p:txEl>
                                          </p:spTgt>
                                        </p:tgtEl>
                                        <p:attrNameLst>
                                          <p:attrName>style.visibility</p:attrName>
                                        </p:attrNameLst>
                                      </p:cBhvr>
                                      <p:to>
                                        <p:strVal val="visible"/>
                                      </p:to>
                                    </p:set>
                                    <p:anim calcmode="lin" valueType="num">
                                      <p:cBhvr additive="base">
                                        <p:cTn dur="1000"/>
                                        <p:tgtEl>
                                          <p:spTgt spid="69">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69">
                                            <p:txEl>
                                              <p:pRg end="4" st="4"/>
                                            </p:txEl>
                                          </p:spTgt>
                                        </p:tgtEl>
                                        <p:attrNameLst>
                                          <p:attrName>style.visibility</p:attrName>
                                        </p:attrNameLst>
                                      </p:cBhvr>
                                      <p:to>
                                        <p:strVal val="visible"/>
                                      </p:to>
                                    </p:set>
                                    <p:anim calcmode="lin" valueType="num">
                                      <p:cBhvr additive="base">
                                        <p:cTn dur="1000"/>
                                        <p:tgtEl>
                                          <p:spTgt spid="69">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69">
                                            <p:txEl>
                                              <p:pRg end="5" st="5"/>
                                            </p:txEl>
                                          </p:spTgt>
                                        </p:tgtEl>
                                        <p:attrNameLst>
                                          <p:attrName>style.visibility</p:attrName>
                                        </p:attrNameLst>
                                      </p:cBhvr>
                                      <p:to>
                                        <p:strVal val="visible"/>
                                      </p:to>
                                    </p:set>
                                    <p:anim calcmode="lin" valueType="num">
                                      <p:cBhvr additive="base">
                                        <p:cTn dur="1000"/>
                                        <p:tgtEl>
                                          <p:spTgt spid="69">
                                            <p:txEl>
                                              <p:pRg end="5" st="5"/>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42"/>
          <p:cNvSpPr txBox="1"/>
          <p:nvPr/>
        </p:nvSpPr>
        <p:spPr>
          <a:xfrm>
            <a:off x="254700" y="125725"/>
            <a:ext cx="8470200" cy="647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vi" sz="3200">
                <a:solidFill>
                  <a:schemeClr val="dk1"/>
                </a:solidFill>
                <a:latin typeface="Playfair Display"/>
                <a:ea typeface="Playfair Display"/>
                <a:cs typeface="Playfair Display"/>
                <a:sym typeface="Playfair Display"/>
              </a:rPr>
              <a:t>QUY TRÌNH GỠ LỖI</a:t>
            </a:r>
            <a:endParaRPr b="1" sz="3200">
              <a:solidFill>
                <a:schemeClr val="dk1"/>
              </a:solidFill>
              <a:latin typeface="Playfair Display"/>
              <a:ea typeface="Playfair Display"/>
              <a:cs typeface="Playfair Display"/>
              <a:sym typeface="Playfair Display"/>
            </a:endParaRPr>
          </a:p>
        </p:txBody>
      </p:sp>
      <p:pic>
        <p:nvPicPr>
          <p:cNvPr id="246" name="Google Shape;246;p42"/>
          <p:cNvPicPr preferRelativeResize="0"/>
          <p:nvPr/>
        </p:nvPicPr>
        <p:blipFill>
          <a:blip r:embed="rId3">
            <a:alphaModFix/>
          </a:blip>
          <a:stretch>
            <a:fillRect/>
          </a:stretch>
        </p:blipFill>
        <p:spPr>
          <a:xfrm>
            <a:off x="1309000" y="1187575"/>
            <a:ext cx="6165550" cy="33813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4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“nghệ thuật” gỡ lỗi</a:t>
            </a:r>
            <a:endParaRPr/>
          </a:p>
        </p:txBody>
      </p:sp>
      <p:sp>
        <p:nvSpPr>
          <p:cNvPr id="252" name="Google Shape;252;p43"/>
          <p:cNvSpPr txBox="1"/>
          <p:nvPr>
            <p:ph idx="1" type="body"/>
          </p:nvPr>
        </p:nvSpPr>
        <p:spPr>
          <a:xfrm>
            <a:off x="311700" y="1211425"/>
            <a:ext cx="8520600" cy="32694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rgbClr val="000000"/>
              </a:buClr>
              <a:buSzPts val="1800"/>
              <a:buChar char="❖"/>
            </a:pPr>
            <a:r>
              <a:rPr lang="vi">
                <a:solidFill>
                  <a:srgbClr val="000000"/>
                </a:solidFill>
              </a:rPr>
              <a:t>Một số cách tiếp cận gỡ lỗi</a:t>
            </a:r>
            <a:endParaRPr>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bắt ép mạnh bạo(brute Force)</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lần  vết ngược  (backtracking)</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loại bỏ nguyên nhân (Cause Elimination)</a:t>
            </a:r>
            <a:endParaRPr sz="1800">
              <a:solidFill>
                <a:srgbClr val="000000"/>
              </a:solidFill>
            </a:endParaRPr>
          </a:p>
          <a:p>
            <a:pPr indent="0" lvl="0" marL="0" rtl="0" algn="l">
              <a:spcBef>
                <a:spcPts val="1600"/>
              </a:spcBef>
              <a:spcAft>
                <a:spcPts val="1600"/>
              </a:spcAft>
              <a:buNone/>
            </a:pPr>
            <a:r>
              <a:rPr lang="vi">
                <a:solidFill>
                  <a:srgbClr val="000000"/>
                </a:solidFill>
              </a:rPr>
              <a:t>		</a:t>
            </a:r>
            <a:endParaRPr>
              <a:solidFill>
                <a:srgbClr val="000000"/>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4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Vai trò của chiến lược kiểm thử phần mềm</a:t>
            </a:r>
            <a:endParaRPr/>
          </a:p>
        </p:txBody>
      </p:sp>
      <p:sp>
        <p:nvSpPr>
          <p:cNvPr id="258" name="Google Shape;258;p4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vi">
                <a:solidFill>
                  <a:srgbClr val="000000"/>
                </a:solidFill>
              </a:rPr>
              <a:t>C</a:t>
            </a:r>
            <a:r>
              <a:rPr lang="vi">
                <a:solidFill>
                  <a:srgbClr val="000000"/>
                </a:solidFill>
              </a:rPr>
              <a:t>hiến lược kiểm thử mô tả</a:t>
            </a:r>
            <a:endParaRPr>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làm thế nào để các rủi ro sản phẩm của bên liên quan được giảm bớt ở các mức test.</a:t>
            </a:r>
            <a:endParaRPr sz="1800">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loại kiểm thử nào sẽ được thực hiện.</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sẽ áp dụng điều kiện bắt đầu và kết thúc kiểm thử nào.</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đảo bảo chất lượng của phần mềm thể hiện sự chuyên nghiệp của nhà phát triển.</a:t>
            </a:r>
            <a:endParaRPr sz="1800">
              <a:solidFill>
                <a:srgbClr val="000000"/>
              </a:solidFill>
            </a:endParaRPr>
          </a:p>
          <a:p>
            <a:pPr indent="0" lvl="0" marL="914400" rtl="0" algn="l">
              <a:spcBef>
                <a:spcPts val="1600"/>
              </a:spcBef>
              <a:spcAft>
                <a:spcPts val="0"/>
              </a:spcAft>
              <a:buNone/>
            </a:pPr>
            <a:r>
              <a:t/>
            </a:r>
            <a:endParaRPr sz="1800">
              <a:solidFill>
                <a:srgbClr val="000000"/>
              </a:solidFill>
            </a:endParaRPr>
          </a:p>
          <a:p>
            <a:pPr indent="0" lvl="0" marL="914400" rtl="0" algn="l">
              <a:spcBef>
                <a:spcPts val="1600"/>
              </a:spcBef>
              <a:spcAft>
                <a:spcPts val="1600"/>
              </a:spcAft>
              <a:buNone/>
            </a:pPr>
            <a:r>
              <a:t/>
            </a:r>
            <a:endParaRPr>
              <a:solidFill>
                <a:srgbClr val="00000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D4E5F5"/>
            </a:gs>
            <a:gs pos="100000">
              <a:srgbClr val="70A4D5"/>
            </a:gs>
          </a:gsLst>
          <a:path path="circle">
            <a:fillToRect b="50%" l="50%" r="50%" t="50%"/>
          </a:path>
          <a:tileRect/>
        </a:gradFill>
      </p:bgPr>
    </p:bg>
    <p:spTree>
      <p:nvGrpSpPr>
        <p:cNvPr id="262" name="Shape 262"/>
        <p:cNvGrpSpPr/>
        <p:nvPr/>
      </p:nvGrpSpPr>
      <p:grpSpPr>
        <a:xfrm>
          <a:off x="0" y="0"/>
          <a:ext cx="0" cy="0"/>
          <a:chOff x="0" y="0"/>
          <a:chExt cx="0" cy="0"/>
        </a:xfrm>
      </p:grpSpPr>
      <p:sp>
        <p:nvSpPr>
          <p:cNvPr id="263" name="Google Shape;263;p4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5" name="Google Shape;265;p45"/>
          <p:cNvPicPr preferRelativeResize="0"/>
          <p:nvPr/>
        </p:nvPicPr>
        <p:blipFill>
          <a:blip r:embed="rId3">
            <a:alphaModFix/>
          </a:blip>
          <a:stretch>
            <a:fillRect/>
          </a:stretch>
        </p:blipFill>
        <p:spPr>
          <a:xfrm>
            <a:off x="2468982" y="944125"/>
            <a:ext cx="3927900" cy="2942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Chiến thuật kiểm thử phổ biến (V)</a:t>
            </a:r>
            <a:endParaRPr/>
          </a:p>
        </p:txBody>
      </p:sp>
      <p:pic>
        <p:nvPicPr>
          <p:cNvPr id="75" name="Google Shape;75;p16"/>
          <p:cNvPicPr preferRelativeResize="0"/>
          <p:nvPr/>
        </p:nvPicPr>
        <p:blipFill>
          <a:blip r:embed="rId3">
            <a:alphaModFix/>
          </a:blip>
          <a:stretch>
            <a:fillRect/>
          </a:stretch>
        </p:blipFill>
        <p:spPr>
          <a:xfrm>
            <a:off x="1518300" y="1208075"/>
            <a:ext cx="5715000" cy="3810000"/>
          </a:xfrm>
          <a:prstGeom prst="rect">
            <a:avLst/>
          </a:prstGeom>
          <a:noFill/>
          <a:ln>
            <a:noFill/>
          </a:ln>
        </p:spPr>
      </p:pic>
    </p:spTree>
  </p:cSld>
  <p:clrMapOvr>
    <a:masterClrMapping/>
  </p:clrMapOvr>
  <mc:AlternateContent>
    <mc:Choice Requires="p14">
      <p:transition spd="slow" p14:dur="1000">
        <p14:prism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106675"/>
            <a:ext cx="85206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Chiến lượC kiểm thử</a:t>
            </a:r>
            <a:endParaRPr/>
          </a:p>
        </p:txBody>
      </p:sp>
      <p:sp>
        <p:nvSpPr>
          <p:cNvPr id="81" name="Google Shape;81;p17"/>
          <p:cNvSpPr txBox="1"/>
          <p:nvPr>
            <p:ph idx="1" type="body"/>
          </p:nvPr>
        </p:nvSpPr>
        <p:spPr>
          <a:xfrm>
            <a:off x="311700" y="1211300"/>
            <a:ext cx="8520600" cy="3695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vi">
                <a:solidFill>
                  <a:srgbClr val="000000"/>
                </a:solidFill>
              </a:rPr>
              <a:t>Bắt đầu với “testing-in-the-small” rồi tiến tới “ testing-in-the-large”</a:t>
            </a:r>
            <a:endParaRPr>
              <a:solidFill>
                <a:srgbClr val="000000"/>
              </a:solidFill>
            </a:endParaRPr>
          </a:p>
          <a:p>
            <a:pPr indent="-342900" lvl="0" marL="457200" rtl="0" algn="l">
              <a:spcBef>
                <a:spcPts val="0"/>
              </a:spcBef>
              <a:spcAft>
                <a:spcPts val="0"/>
              </a:spcAft>
              <a:buClr>
                <a:srgbClr val="000000"/>
              </a:buClr>
              <a:buSzPts val="1800"/>
              <a:buChar char="❖"/>
            </a:pPr>
            <a:r>
              <a:rPr lang="vi">
                <a:solidFill>
                  <a:srgbClr val="000000"/>
                </a:solidFill>
              </a:rPr>
              <a:t>V</a:t>
            </a:r>
            <a:r>
              <a:rPr lang="vi">
                <a:solidFill>
                  <a:srgbClr val="000000"/>
                </a:solidFill>
              </a:rPr>
              <a:t>ới phần mềm truyền thông</a:t>
            </a:r>
            <a:endParaRPr>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Kiểm thử module(component)</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Kiểm thử tích hợp</a:t>
            </a:r>
            <a:endParaRPr sz="1800">
              <a:solidFill>
                <a:srgbClr val="000000"/>
              </a:solidFill>
            </a:endParaRPr>
          </a:p>
          <a:p>
            <a:pPr indent="-342900" lvl="0" marL="457200" rtl="0" algn="l">
              <a:spcBef>
                <a:spcPts val="1600"/>
              </a:spcBef>
              <a:spcAft>
                <a:spcPts val="0"/>
              </a:spcAft>
              <a:buClr>
                <a:srgbClr val="000000"/>
              </a:buClr>
              <a:buSzPts val="1800"/>
              <a:buChar char="❖"/>
            </a:pPr>
            <a:r>
              <a:rPr lang="vi">
                <a:solidFill>
                  <a:srgbClr val="000000"/>
                </a:solidFill>
              </a:rPr>
              <a:t>Với phần mềm hướng đối tượng</a:t>
            </a:r>
            <a:endParaRPr>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Khi bắt đầu “testing in the small” thì tập trung vào lớp( class) mà  chứa thuộc tính và phương thức , liên quan đến truyền thông và cộng tác.</a:t>
            </a:r>
            <a:endParaRPr sz="1800">
              <a:solidFill>
                <a:srgbClr val="000000"/>
              </a:solidFill>
            </a:endParaRPr>
          </a:p>
          <a:p>
            <a:pPr indent="0" lvl="0" marL="914400" rtl="0" algn="l">
              <a:spcBef>
                <a:spcPts val="1600"/>
              </a:spcBef>
              <a:spcAft>
                <a:spcPts val="0"/>
              </a:spcAft>
              <a:buNone/>
            </a:pPr>
            <a:r>
              <a:t/>
            </a:r>
            <a:endParaRPr>
              <a:solidFill>
                <a:srgbClr val="000000"/>
              </a:solidFill>
            </a:endParaRPr>
          </a:p>
          <a:p>
            <a:pPr indent="0" lvl="0" marL="0" rtl="0" algn="l">
              <a:spcBef>
                <a:spcPts val="1600"/>
              </a:spcBef>
              <a:spcAft>
                <a:spcPts val="1600"/>
              </a:spcAft>
              <a:buNone/>
            </a:pPr>
            <a:r>
              <a:rPr lang="vi">
                <a:solidFill>
                  <a:srgbClr val="000000"/>
                </a:solidFill>
              </a:rPr>
              <a:t>		</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81"/>
                                        </p:tgtEl>
                                        <p:attrNameLst>
                                          <p:attrName>style.visibility</p:attrName>
                                        </p:attrNameLst>
                                      </p:cBhvr>
                                      <p:to>
                                        <p:strVal val="visible"/>
                                      </p:to>
                                    </p:set>
                                    <p:anim calcmode="lin" valueType="num">
                                      <p:cBhvr additive="base">
                                        <p:cTn dur="1000"/>
                                        <p:tgtEl>
                                          <p:spTgt spid="8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chứng và hợp lệ hóa</a:t>
            </a:r>
            <a:endParaRPr/>
          </a:p>
        </p:txBody>
      </p:sp>
      <p:sp>
        <p:nvSpPr>
          <p:cNvPr id="87" name="Google Shape;87;p1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vi">
                <a:solidFill>
                  <a:srgbClr val="000000"/>
                </a:solidFill>
              </a:rPr>
              <a:t>Kiểm chứng “chúng ta đang xây dựng sản phẩm theo đúng cách” </a:t>
            </a:r>
            <a:endParaRPr>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P</a:t>
            </a:r>
            <a:r>
              <a:rPr lang="vi" sz="1800">
                <a:solidFill>
                  <a:srgbClr val="000000"/>
                </a:solidFill>
              </a:rPr>
              <a:t>hần miền phải phù hợp với đặc tả của nó</a:t>
            </a:r>
            <a:endParaRPr sz="1800">
              <a:solidFill>
                <a:srgbClr val="000000"/>
              </a:solidFill>
            </a:endParaRPr>
          </a:p>
          <a:p>
            <a:pPr indent="-342900" lvl="0" marL="457200" rtl="0" algn="l">
              <a:lnSpc>
                <a:spcPct val="115000"/>
              </a:lnSpc>
              <a:spcBef>
                <a:spcPts val="1600"/>
              </a:spcBef>
              <a:spcAft>
                <a:spcPts val="0"/>
              </a:spcAft>
              <a:buClr>
                <a:srgbClr val="000000"/>
              </a:buClr>
              <a:buSzPts val="1800"/>
              <a:buChar char="❖"/>
            </a:pPr>
            <a:r>
              <a:rPr lang="vi">
                <a:solidFill>
                  <a:srgbClr val="000000"/>
                </a:solidFill>
              </a:rPr>
              <a:t>T</a:t>
            </a:r>
            <a:r>
              <a:rPr lang="vi">
                <a:solidFill>
                  <a:srgbClr val="000000"/>
                </a:solidFill>
              </a:rPr>
              <a:t>hẩm định(hợp lệ hóa) “chúng ta đang xây dựng sản phẩm đúng”</a:t>
            </a:r>
            <a:r>
              <a:rPr lang="vi">
                <a:solidFill>
                  <a:srgbClr val="000000"/>
                </a:solidFill>
              </a:rPr>
              <a:t>	</a:t>
            </a:r>
            <a:endParaRPr>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P</a:t>
            </a:r>
            <a:r>
              <a:rPr lang="vi" sz="1800">
                <a:solidFill>
                  <a:srgbClr val="000000"/>
                </a:solidFill>
              </a:rPr>
              <a:t>hần mềm phải thực hiện những gì mà người dùng thật sự cần</a:t>
            </a:r>
            <a:endParaRPr sz="1800">
              <a:solidFill>
                <a:srgbClr val="000000"/>
              </a:solidFill>
            </a:endParaRPr>
          </a:p>
          <a:p>
            <a:pPr indent="457200" lvl="0" marL="0" rtl="0" algn="l">
              <a:lnSpc>
                <a:spcPct val="115000"/>
              </a:lnSpc>
              <a:spcBef>
                <a:spcPts val="1600"/>
              </a:spcBef>
              <a:spcAft>
                <a:spcPts val="0"/>
              </a:spcAft>
              <a:buNone/>
            </a:pPr>
            <a:r>
              <a:t/>
            </a:r>
            <a:endParaRPr>
              <a:solidFill>
                <a:srgbClr val="000000"/>
              </a:solidFill>
            </a:endParaRPr>
          </a:p>
          <a:p>
            <a:pPr indent="0" lvl="0" marL="0" rtl="0" algn="l">
              <a:lnSpc>
                <a:spcPct val="115000"/>
              </a:lnSpc>
              <a:spcBef>
                <a:spcPts val="1600"/>
              </a:spcBef>
              <a:spcAft>
                <a:spcPts val="0"/>
              </a:spcAft>
              <a:buNone/>
            </a:pPr>
            <a:r>
              <a:t/>
            </a:r>
            <a:endParaRPr>
              <a:solidFill>
                <a:srgbClr val="000000"/>
              </a:solidFill>
            </a:endParaRPr>
          </a:p>
          <a:p>
            <a:pPr indent="0" lvl="0" marL="0" rtl="0" algn="l">
              <a:spcBef>
                <a:spcPts val="1600"/>
              </a:spcBef>
              <a:spcAft>
                <a:spcPts val="1600"/>
              </a:spcAft>
              <a:buNone/>
            </a:pPr>
            <a:r>
              <a:rPr lang="vi">
                <a:solidFill>
                  <a:srgbClr val="000000"/>
                </a:solidFill>
              </a:rPr>
              <a:t>	</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220975"/>
            <a:ext cx="8520600" cy="57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Tổ chức việc kiểm thử phần m</a:t>
            </a:r>
            <a:r>
              <a:rPr lang="vi"/>
              <a:t>ềm</a:t>
            </a:r>
            <a:endParaRPr/>
          </a:p>
        </p:txBody>
      </p:sp>
      <p:sp>
        <p:nvSpPr>
          <p:cNvPr id="93" name="Google Shape;93;p19"/>
          <p:cNvSpPr txBox="1"/>
          <p:nvPr>
            <p:ph idx="1" type="body"/>
          </p:nvPr>
        </p:nvSpPr>
        <p:spPr>
          <a:xfrm>
            <a:off x="132800" y="1282425"/>
            <a:ext cx="8699400" cy="32865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vi">
                <a:solidFill>
                  <a:srgbClr val="000000"/>
                </a:solidFill>
              </a:rPr>
              <a:t>N</a:t>
            </a:r>
            <a:r>
              <a:rPr lang="vi">
                <a:solidFill>
                  <a:srgbClr val="000000"/>
                </a:solidFill>
              </a:rPr>
              <a:t>gười phát triển phần mềm </a:t>
            </a:r>
            <a:endParaRPr>
              <a:solidFill>
                <a:srgbClr val="000000"/>
              </a:solidFill>
            </a:endParaRPr>
          </a:p>
          <a:p>
            <a:pPr indent="-342900" lvl="1" marL="914400" rtl="0" algn="l">
              <a:spcBef>
                <a:spcPts val="0"/>
              </a:spcBef>
              <a:spcAft>
                <a:spcPts val="0"/>
              </a:spcAft>
              <a:buClr>
                <a:srgbClr val="000000"/>
              </a:buClr>
              <a:buSzPts val="1800"/>
              <a:buChar char="➢"/>
            </a:pPr>
            <a:r>
              <a:rPr lang="vi" sz="1800">
                <a:solidFill>
                  <a:srgbClr val="000000"/>
                </a:solidFill>
              </a:rPr>
              <a:t>kiểm thử riêng các đơn vị(modun)</a:t>
            </a:r>
            <a:endParaRPr sz="1800">
              <a:solidFill>
                <a:srgbClr val="000000"/>
              </a:solidFill>
            </a:endParaRPr>
          </a:p>
          <a:p>
            <a:pPr indent="-342900" lvl="1" marL="914400" rtl="0" algn="l">
              <a:spcBef>
                <a:spcPts val="1600"/>
              </a:spcBef>
              <a:spcAft>
                <a:spcPts val="0"/>
              </a:spcAft>
              <a:buClr>
                <a:srgbClr val="000000"/>
              </a:buClr>
              <a:buSzPts val="1800"/>
              <a:buChar char="➢"/>
            </a:pPr>
            <a:r>
              <a:rPr lang="vi" sz="1800">
                <a:solidFill>
                  <a:srgbClr val="000000"/>
                </a:solidFill>
              </a:rPr>
              <a:t>tiến hành cả kiểm thử tích hợp.</a:t>
            </a:r>
            <a:endParaRPr sz="1800">
              <a:solidFill>
                <a:srgbClr val="000000"/>
              </a:solidFill>
            </a:endParaRPr>
          </a:p>
          <a:p>
            <a:pPr indent="-342900" lvl="0" marL="457200" rtl="0" algn="l">
              <a:spcBef>
                <a:spcPts val="1600"/>
              </a:spcBef>
              <a:spcAft>
                <a:spcPts val="0"/>
              </a:spcAft>
              <a:buClr>
                <a:srgbClr val="000000"/>
              </a:buClr>
              <a:buSzPts val="1800"/>
              <a:buChar char="❖"/>
            </a:pPr>
            <a:r>
              <a:rPr lang="vi">
                <a:solidFill>
                  <a:srgbClr val="000000"/>
                </a:solidFill>
              </a:rPr>
              <a:t>Dùng một nhóm kiểm thử độc lập</a:t>
            </a:r>
            <a:endParaRPr>
              <a:solidFill>
                <a:srgbClr val="000000"/>
              </a:solidFill>
            </a:endParaRPr>
          </a:p>
          <a:p>
            <a:pPr indent="0" lvl="0" marL="457200" rtl="0" algn="l">
              <a:spcBef>
                <a:spcPts val="1600"/>
              </a:spcBef>
              <a:spcAft>
                <a:spcPts val="0"/>
              </a:spcAft>
              <a:buNone/>
            </a:pPr>
            <a:r>
              <a:rPr lang="vi">
                <a:solidFill>
                  <a:srgbClr val="000000"/>
                </a:solidFill>
              </a:rPr>
              <a:t> để làm công việc kiểm thử(ITG)</a:t>
            </a:r>
            <a:endParaRPr>
              <a:solidFill>
                <a:srgbClr val="000000"/>
              </a:solidFill>
            </a:endParaRPr>
          </a:p>
          <a:p>
            <a:pPr indent="0" lvl="0" marL="0" rtl="0" algn="l">
              <a:lnSpc>
                <a:spcPct val="115000"/>
              </a:lnSpc>
              <a:spcBef>
                <a:spcPts val="1600"/>
              </a:spcBef>
              <a:spcAft>
                <a:spcPts val="0"/>
              </a:spcAft>
              <a:buNone/>
            </a:pPr>
            <a:r>
              <a:rPr lang="vi">
                <a:solidFill>
                  <a:srgbClr val="000000"/>
                </a:solidFill>
              </a:rPr>
              <a:t> </a:t>
            </a:r>
            <a:endParaRPr>
              <a:solidFill>
                <a:srgbClr val="000000"/>
              </a:solidFill>
            </a:endParaRPr>
          </a:p>
          <a:p>
            <a:pPr indent="0" lvl="0" marL="0" rtl="0" algn="l">
              <a:spcBef>
                <a:spcPts val="1600"/>
              </a:spcBef>
              <a:spcAft>
                <a:spcPts val="0"/>
              </a:spcAft>
              <a:buNone/>
            </a:pPr>
            <a:r>
              <a:rPr lang="vi">
                <a:solidFill>
                  <a:srgbClr val="000000"/>
                </a:solidFill>
              </a:rPr>
              <a:t>	</a:t>
            </a:r>
            <a:endParaRPr sz="1800">
              <a:solidFill>
                <a:srgbClr val="000000"/>
              </a:solidFill>
            </a:endParaRPr>
          </a:p>
          <a:p>
            <a:pPr indent="0" lvl="0" marL="0" rtl="0" algn="l">
              <a:lnSpc>
                <a:spcPct val="115000"/>
              </a:lnSpc>
              <a:spcBef>
                <a:spcPts val="1600"/>
              </a:spcBef>
              <a:spcAft>
                <a:spcPts val="0"/>
              </a:spcAft>
              <a:buNone/>
            </a:pPr>
            <a:r>
              <a:t/>
            </a:r>
            <a:endParaRPr>
              <a:solidFill>
                <a:srgbClr val="000000"/>
              </a:solidFill>
            </a:endParaRPr>
          </a:p>
          <a:p>
            <a:pPr indent="0" lvl="0" marL="0" rtl="0" algn="l">
              <a:lnSpc>
                <a:spcPct val="115000"/>
              </a:lnSpc>
              <a:spcBef>
                <a:spcPts val="1600"/>
              </a:spcBef>
              <a:spcAft>
                <a:spcPts val="1600"/>
              </a:spcAft>
              <a:buNone/>
            </a:pPr>
            <a:r>
              <a:t/>
            </a:r>
            <a:endParaRPr>
              <a:solidFill>
                <a:srgbClr val="000000"/>
              </a:solidFill>
            </a:endParaRPr>
          </a:p>
        </p:txBody>
      </p:sp>
      <p:pic>
        <p:nvPicPr>
          <p:cNvPr id="94" name="Google Shape;94;p19"/>
          <p:cNvPicPr preferRelativeResize="0"/>
          <p:nvPr/>
        </p:nvPicPr>
        <p:blipFill>
          <a:blip r:embed="rId3">
            <a:alphaModFix/>
          </a:blip>
          <a:stretch>
            <a:fillRect/>
          </a:stretch>
        </p:blipFill>
        <p:spPr>
          <a:xfrm>
            <a:off x="5555700" y="1010775"/>
            <a:ext cx="3449300" cy="3558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Kiểm thử đơn vị (unit test)</a:t>
            </a:r>
            <a:endParaRPr/>
          </a:p>
          <a:p>
            <a:pPr indent="0" lvl="0" marL="0" rtl="0" algn="l">
              <a:spcBef>
                <a:spcPts val="0"/>
              </a:spcBef>
              <a:spcAft>
                <a:spcPts val="0"/>
              </a:spcAft>
              <a:buNone/>
            </a:pPr>
            <a:r>
              <a:t/>
            </a:r>
            <a:endParaRPr/>
          </a:p>
        </p:txBody>
      </p:sp>
      <p:sp>
        <p:nvSpPr>
          <p:cNvPr id="100" name="Google Shape;100;p2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1" name="Google Shape;101;p20"/>
          <p:cNvPicPr preferRelativeResize="0"/>
          <p:nvPr/>
        </p:nvPicPr>
        <p:blipFill>
          <a:blip r:embed="rId3">
            <a:alphaModFix/>
          </a:blip>
          <a:stretch>
            <a:fillRect/>
          </a:stretch>
        </p:blipFill>
        <p:spPr>
          <a:xfrm>
            <a:off x="311700" y="1276350"/>
            <a:ext cx="3510413" cy="3292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431000" y="276475"/>
            <a:ext cx="8520600" cy="6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K</a:t>
            </a:r>
            <a:r>
              <a:rPr lang="vi"/>
              <a:t>iểm thử đơn vị (unit test)</a:t>
            </a:r>
            <a:endParaRPr/>
          </a:p>
        </p:txBody>
      </p:sp>
      <p:sp>
        <p:nvSpPr>
          <p:cNvPr id="107" name="Google Shape;107;p21"/>
          <p:cNvSpPr txBox="1"/>
          <p:nvPr>
            <p:ph idx="1" type="body"/>
          </p:nvPr>
        </p:nvSpPr>
        <p:spPr>
          <a:xfrm>
            <a:off x="311700" y="1169475"/>
            <a:ext cx="8520600" cy="33207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rgbClr val="000000"/>
              </a:buClr>
              <a:buSzPts val="1800"/>
              <a:buChar char="❖"/>
            </a:pPr>
            <a:r>
              <a:rPr lang="vi">
                <a:solidFill>
                  <a:srgbClr val="000000"/>
                </a:solidFill>
                <a:latin typeface="Arial"/>
                <a:ea typeface="Arial"/>
                <a:cs typeface="Arial"/>
                <a:sym typeface="Arial"/>
              </a:rPr>
              <a:t> Đơn vị: Là thành phần nhỏ nhất của phần mềm có thể kiểm thử được. Ví dụ: Các hàm, lớp, thủ tục, phương thức.</a:t>
            </a:r>
            <a:r>
              <a:rPr lang="vi">
                <a:solidFill>
                  <a:srgbClr val="000000"/>
                </a:solidFill>
              </a:rPr>
              <a:t>  </a:t>
            </a:r>
            <a:endParaRPr>
              <a:solidFill>
                <a:srgbClr val="000000"/>
              </a:solidFill>
            </a:endParaRPr>
          </a:p>
          <a:p>
            <a:pPr indent="-342900" lvl="0" marL="457200" marR="0" rtl="0" algn="l">
              <a:lnSpc>
                <a:spcPct val="115000"/>
              </a:lnSpc>
              <a:spcBef>
                <a:spcPts val="0"/>
              </a:spcBef>
              <a:spcAft>
                <a:spcPts val="0"/>
              </a:spcAft>
              <a:buClr>
                <a:srgbClr val="000000"/>
              </a:buClr>
              <a:buSzPts val="1800"/>
              <a:buChar char="❖"/>
            </a:pPr>
            <a:r>
              <a:rPr lang="vi">
                <a:solidFill>
                  <a:srgbClr val="000000"/>
                </a:solidFill>
                <a:latin typeface="Arial"/>
                <a:ea typeface="Arial"/>
                <a:cs typeface="Arial"/>
                <a:sym typeface="Arial"/>
              </a:rPr>
              <a:t>Kiểm thử đơn vị là hoạt động kiểm thử nhỏ nhất.Kiểm thử thực hiện trên các hàm hay thành phần riêng lẻ.</a:t>
            </a:r>
            <a:endParaRPr>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rgbClr val="000000"/>
              </a:buClr>
              <a:buSzPts val="1800"/>
              <a:buFont typeface="Arial"/>
              <a:buChar char="❖"/>
            </a:pPr>
            <a:r>
              <a:rPr lang="vi">
                <a:solidFill>
                  <a:srgbClr val="000000"/>
                </a:solidFill>
                <a:latin typeface="Arial"/>
                <a:ea typeface="Arial"/>
                <a:cs typeface="Arial"/>
                <a:sym typeface="Arial"/>
              </a:rPr>
              <a:t>   Cần hiểu biết về thiết kế chương trình và code.</a:t>
            </a:r>
            <a:endParaRPr>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rgbClr val="000000"/>
              </a:buClr>
              <a:buSzPts val="1800"/>
              <a:buFont typeface="Arial"/>
              <a:buChar char="❖"/>
            </a:pPr>
            <a:r>
              <a:rPr lang="vi" sz="1800">
                <a:solidFill>
                  <a:srgbClr val="000000"/>
                </a:solidFill>
                <a:latin typeface="Arial"/>
                <a:ea typeface="Arial"/>
                <a:cs typeface="Arial"/>
                <a:sym typeface="Arial"/>
              </a:rPr>
              <a:t>   Thực hiện bởi Lập trình viên (không phải kiểm thử viên)</a:t>
            </a:r>
            <a:endParaRPr sz="1800">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rgbClr val="000000"/>
              </a:buClr>
              <a:buSzPts val="1800"/>
              <a:buFont typeface="Arial"/>
              <a:buChar char="❖"/>
            </a:pPr>
            <a:r>
              <a:rPr lang="vi" sz="1800">
                <a:solidFill>
                  <a:srgbClr val="000000"/>
                </a:solidFill>
                <a:latin typeface="Arial"/>
                <a:ea typeface="Arial"/>
                <a:cs typeface="Arial"/>
                <a:sym typeface="Arial"/>
              </a:rPr>
              <a:t>   Mục đích của việc kiểm tra unit test </a:t>
            </a:r>
            <a:r>
              <a:rPr lang="vi">
                <a:solidFill>
                  <a:srgbClr val="000000"/>
                </a:solidFill>
                <a:latin typeface="Arial"/>
                <a:ea typeface="Arial"/>
                <a:cs typeface="Arial"/>
                <a:sym typeface="Arial"/>
              </a:rPr>
              <a:t>:</a:t>
            </a:r>
            <a:r>
              <a:rPr lang="vi" sz="1800">
                <a:solidFill>
                  <a:srgbClr val="000000"/>
                </a:solidFill>
                <a:latin typeface="Arial"/>
                <a:ea typeface="Arial"/>
                <a:cs typeface="Arial"/>
                <a:sym typeface="Arial"/>
              </a:rPr>
              <a:t> cô lập từng thành phần của chương trình và chứng minh các bộ phận riêng lẻ chính xác về các yêu cầu chức năng</a:t>
            </a:r>
            <a:r>
              <a:rPr lang="vi">
                <a:solidFill>
                  <a:srgbClr val="000000"/>
                </a:solidFill>
                <a:latin typeface="Arial"/>
                <a:ea typeface="Arial"/>
                <a:cs typeface="Arial"/>
                <a:sym typeface="Arial"/>
              </a:rPr>
              <a:t> sớm phát hiện ra lỗi.</a:t>
            </a:r>
            <a:endParaRPr sz="2400">
              <a:solidFill>
                <a:srgbClr val="292B2C"/>
              </a:solidFill>
              <a:highlight>
                <a:srgbClr val="FFFFFF"/>
              </a:highlight>
              <a:latin typeface="Arial"/>
              <a:ea typeface="Arial"/>
              <a:cs typeface="Arial"/>
              <a:sym typeface="Arial"/>
            </a:endParaRPr>
          </a:p>
          <a:p>
            <a:pPr indent="0" lvl="0" marL="0" rtl="0" algn="l">
              <a:spcBef>
                <a:spcPts val="1600"/>
              </a:spcBef>
              <a:spcAft>
                <a:spcPts val="0"/>
              </a:spcAft>
              <a:buNone/>
            </a:pPr>
            <a:r>
              <a:t/>
            </a:r>
            <a:endParaRPr sz="2400">
              <a:solidFill>
                <a:srgbClr val="292B2C"/>
              </a:solidFill>
              <a:highlight>
                <a:srgbClr val="FFFFFF"/>
              </a:highlight>
              <a:latin typeface="Arial"/>
              <a:ea typeface="Arial"/>
              <a:cs typeface="Arial"/>
              <a:sym typeface="Arial"/>
            </a:endParaRPr>
          </a:p>
          <a:p>
            <a:pPr indent="0" lvl="0" marL="0" rtl="0" algn="l">
              <a:spcBef>
                <a:spcPts val="1600"/>
              </a:spcBef>
              <a:spcAft>
                <a:spcPts val="0"/>
              </a:spcAft>
              <a:buNone/>
            </a:pPr>
            <a:r>
              <a:t/>
            </a:r>
            <a:endParaRPr sz="2400">
              <a:solidFill>
                <a:srgbClr val="292B2C"/>
              </a:solidFill>
              <a:highlight>
                <a:srgbClr val="FFFFFF"/>
              </a:highlight>
              <a:latin typeface="Arial"/>
              <a:ea typeface="Arial"/>
              <a:cs typeface="Arial"/>
              <a:sym typeface="Arial"/>
            </a:endParaRPr>
          </a:p>
          <a:p>
            <a:pPr indent="0" lvl="0" marL="0" rtl="0" algn="l">
              <a:spcBef>
                <a:spcPts val="1600"/>
              </a:spcBef>
              <a:spcAft>
                <a:spcPts val="1600"/>
              </a:spcAft>
              <a:buNone/>
            </a:pPr>
            <a:r>
              <a:t/>
            </a:r>
            <a:endParaRPr sz="2400">
              <a:solidFill>
                <a:srgbClr val="292B2C"/>
              </a:solidFill>
              <a:highlight>
                <a:srgbClr val="FFFFFF"/>
              </a:highlight>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xEl>
                                              <p:pRg end="0" st="0"/>
                                            </p:txEl>
                                          </p:spTgt>
                                        </p:tgtEl>
                                        <p:attrNameLst>
                                          <p:attrName>style.visibility</p:attrName>
                                        </p:attrNameLst>
                                      </p:cBhvr>
                                      <p:to>
                                        <p:strVal val="visible"/>
                                      </p:to>
                                    </p:set>
                                    <p:anim calcmode="lin" valueType="num">
                                      <p:cBhvr additive="base">
                                        <p:cTn dur="1000"/>
                                        <p:tgtEl>
                                          <p:spTgt spid="107">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xEl>
                                              <p:pRg end="1" st="1"/>
                                            </p:txEl>
                                          </p:spTgt>
                                        </p:tgtEl>
                                        <p:attrNameLst>
                                          <p:attrName>style.visibility</p:attrName>
                                        </p:attrNameLst>
                                      </p:cBhvr>
                                      <p:to>
                                        <p:strVal val="visible"/>
                                      </p:to>
                                    </p:set>
                                    <p:anim calcmode="lin" valueType="num">
                                      <p:cBhvr additive="base">
                                        <p:cTn dur="1000"/>
                                        <p:tgtEl>
                                          <p:spTgt spid="107">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xEl>
                                              <p:pRg end="2" st="2"/>
                                            </p:txEl>
                                          </p:spTgt>
                                        </p:tgtEl>
                                        <p:attrNameLst>
                                          <p:attrName>style.visibility</p:attrName>
                                        </p:attrNameLst>
                                      </p:cBhvr>
                                      <p:to>
                                        <p:strVal val="visible"/>
                                      </p:to>
                                    </p:set>
                                    <p:anim calcmode="lin" valueType="num">
                                      <p:cBhvr additive="base">
                                        <p:cTn dur="1000"/>
                                        <p:tgtEl>
                                          <p:spTgt spid="107">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xEl>
                                              <p:pRg end="3" st="3"/>
                                            </p:txEl>
                                          </p:spTgt>
                                        </p:tgtEl>
                                        <p:attrNameLst>
                                          <p:attrName>style.visibility</p:attrName>
                                        </p:attrNameLst>
                                      </p:cBhvr>
                                      <p:to>
                                        <p:strVal val="visible"/>
                                      </p:to>
                                    </p:set>
                                    <p:anim calcmode="lin" valueType="num">
                                      <p:cBhvr additive="base">
                                        <p:cTn dur="1000"/>
                                        <p:tgtEl>
                                          <p:spTgt spid="107">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xEl>
                                              <p:pRg end="4" st="4"/>
                                            </p:txEl>
                                          </p:spTgt>
                                        </p:tgtEl>
                                        <p:attrNameLst>
                                          <p:attrName>style.visibility</p:attrName>
                                        </p:attrNameLst>
                                      </p:cBhvr>
                                      <p:to>
                                        <p:strVal val="visible"/>
                                      </p:to>
                                    </p:set>
                                    <p:anim calcmode="lin" valueType="num">
                                      <p:cBhvr additive="base">
                                        <p:cTn dur="1000"/>
                                        <p:tgtEl>
                                          <p:spTgt spid="107">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xEl>
                                              <p:pRg end="5" st="5"/>
                                            </p:txEl>
                                          </p:spTgt>
                                        </p:tgtEl>
                                        <p:attrNameLst>
                                          <p:attrName>style.visibility</p:attrName>
                                        </p:attrNameLst>
                                      </p:cBhvr>
                                      <p:to>
                                        <p:strVal val="visible"/>
                                      </p:to>
                                    </p:set>
                                    <p:anim calcmode="lin" valueType="num">
                                      <p:cBhvr additive="base">
                                        <p:cTn dur="1000"/>
                                        <p:tgtEl>
                                          <p:spTgt spid="107">
                                            <p:txEl>
                                              <p:pRg end="5" st="5"/>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xEl>
                                              <p:pRg end="6" st="6"/>
                                            </p:txEl>
                                          </p:spTgt>
                                        </p:tgtEl>
                                        <p:attrNameLst>
                                          <p:attrName>style.visibility</p:attrName>
                                        </p:attrNameLst>
                                      </p:cBhvr>
                                      <p:to>
                                        <p:strVal val="visible"/>
                                      </p:to>
                                    </p:set>
                                    <p:anim calcmode="lin" valueType="num">
                                      <p:cBhvr additive="base">
                                        <p:cTn dur="1000"/>
                                        <p:tgtEl>
                                          <p:spTgt spid="107">
                                            <p:txEl>
                                              <p:pRg end="6" st="6"/>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xEl>
                                              <p:pRg end="7" st="7"/>
                                            </p:txEl>
                                          </p:spTgt>
                                        </p:tgtEl>
                                        <p:attrNameLst>
                                          <p:attrName>style.visibility</p:attrName>
                                        </p:attrNameLst>
                                      </p:cBhvr>
                                      <p:to>
                                        <p:strVal val="visible"/>
                                      </p:to>
                                    </p:set>
                                    <p:anim calcmode="lin" valueType="num">
                                      <p:cBhvr additive="base">
                                        <p:cTn dur="1000"/>
                                        <p:tgtEl>
                                          <p:spTgt spid="107">
                                            <p:txEl>
                                              <p:pRg end="7" st="7"/>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